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301" r:id="rId4"/>
    <p:sldId id="287" r:id="rId5"/>
    <p:sldId id="288" r:id="rId6"/>
    <p:sldId id="311" r:id="rId7"/>
    <p:sldId id="275" r:id="rId8"/>
    <p:sldId id="321" r:id="rId9"/>
    <p:sldId id="317" r:id="rId10"/>
    <p:sldId id="324" r:id="rId11"/>
    <p:sldId id="322" r:id="rId12"/>
    <p:sldId id="319" r:id="rId13"/>
    <p:sldId id="320" r:id="rId14"/>
    <p:sldId id="295" r:id="rId15"/>
  </p:sldIdLst>
  <p:sldSz cx="9144000" cy="5143500" type="screen16x9"/>
  <p:notesSz cx="6858000" cy="9144000"/>
  <p:custShowLst>
    <p:custShow name="Google module" id="0">
      <p:sldLst>
        <p:sld r:id="rId6"/>
        <p:sld r:id="rId7"/>
        <p:sld r:id="rId8"/>
      </p:sldLst>
    </p:custShow>
    <p:custShow name="Communicatie Cockpit" id="1">
      <p:sldLst>
        <p:sld r:id="rId10"/>
        <p:sld r:id="rId11"/>
        <p:sld r:id="rId12"/>
        <p:sld r:id="rId13"/>
        <p:sld r:id="rId14"/>
      </p:sldLst>
    </p:custShow>
    <p:custShow name="Conversie Cockpit" id="2">
      <p:sldLst>
        <p:sld r:id="rId15"/>
      </p:sldLst>
    </p:custShow>
    <p:custShow name="Strategische allianties" id="3">
      <p:sldLst/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FF"/>
    <a:srgbClr val="0088B8"/>
    <a:srgbClr val="53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473" autoAdjust="0"/>
  </p:normalViewPr>
  <p:slideViewPr>
    <p:cSldViewPr>
      <p:cViewPr>
        <p:scale>
          <a:sx n="50" d="100"/>
          <a:sy n="50" d="100"/>
        </p:scale>
        <p:origin x="-492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3B9-C76B-43C6-B6C0-9CF4992B4788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BEAC-7C59-414E-A1D7-B083EF43214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9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73901-B98B-42A5-A7F4-B9DB345D6A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0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02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65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4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60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91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77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31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15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80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18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93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2D45-36AD-41CA-A2CD-2D5E257F6120}" type="datetimeFigureOut">
              <a:rPr lang="nl-NL" smtClean="0"/>
              <a:pPr/>
              <a:t>29-6-2015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D12-B151-461C-81AF-647DD0A070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0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nl/url?sa=i&amp;rct=j&amp;q=&amp;esrc=s&amp;frm=1&amp;source=images&amp;cd=&amp;cad=rja&amp;docid=nKSCxPK1C3fmoM&amp;tbnid=JbG3yv8xRWEpKM:&amp;ved=0CAUQjRw&amp;url=http://commons.wikimedia.org/wiki/File:Facebook_logo_(square).png&amp;ei=fvyJUrTzEdCW0QXLw4HABA&amp;bvm=bv.56643336,d.d2k&amp;psig=AFQjCNHHoQIVHG1aSqpq3WwBwQ_BEeC6IA&amp;ust=1384861169894477" TargetMode="External"/><Relationship Id="rId7" Type="http://schemas.openxmlformats.org/officeDocument/2006/relationships/image" Target="../media/image5.png"/><Relationship Id="rId2" Type="http://schemas.openxmlformats.org/officeDocument/2006/relationships/hyperlink" Target="../../../videos/Makita/communication%20cockpit%20EN.mpe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/>
          <p:cNvSpPr txBox="1">
            <a:spLocks/>
          </p:cNvSpPr>
          <p:nvPr/>
        </p:nvSpPr>
        <p:spPr>
          <a:xfrm>
            <a:off x="896579" y="1707654"/>
            <a:ext cx="7275821" cy="1800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Kracht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van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synergie</a:t>
            </a:r>
            <a:endParaRPr lang="nl-N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-36512" y="411510"/>
            <a:ext cx="9793088" cy="216024"/>
          </a:xfrm>
          <a:prstGeom prst="rect">
            <a:avLst/>
          </a:prstGeom>
          <a:solidFill>
            <a:schemeClr val="tx1"/>
          </a:solidFill>
          <a:ln>
            <a:solidFill>
              <a:srgbClr val="53D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845313" y="368751"/>
            <a:ext cx="7327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sz="1200" dirty="0">
                <a:solidFill>
                  <a:schemeClr val="bg1"/>
                </a:solidFill>
                <a:latin typeface="Trebuchet MS" charset="0"/>
              </a:rPr>
              <a:t>G</a:t>
            </a:r>
            <a:r>
              <a:rPr lang="nl-NL" sz="1200" dirty="0" smtClean="0">
                <a:solidFill>
                  <a:schemeClr val="bg1"/>
                </a:solidFill>
                <a:latin typeface="Trebuchet MS" charset="0"/>
              </a:rPr>
              <a:t>een </a:t>
            </a:r>
            <a:r>
              <a:rPr lang="nl-NL" sz="1200" dirty="0">
                <a:solidFill>
                  <a:schemeClr val="bg1"/>
                </a:solidFill>
                <a:latin typeface="Trebuchet MS" charset="0"/>
              </a:rPr>
              <a:t>optelsom, maar een </a:t>
            </a:r>
            <a:r>
              <a:rPr lang="nl-NL" sz="1200" dirty="0" smtClean="0">
                <a:solidFill>
                  <a:schemeClr val="bg1"/>
                </a:solidFill>
                <a:latin typeface="Trebuchet MS" charset="0"/>
              </a:rPr>
              <a:t>vermenigvuldiging</a:t>
            </a:r>
            <a:endParaRPr lang="nl-NL" sz="1200" dirty="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5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4565"/>
            <a:ext cx="5072937" cy="2853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5817" r="29490" b="6591"/>
          <a:stretch/>
        </p:blipFill>
        <p:spPr bwMode="auto">
          <a:xfrm>
            <a:off x="4261181" y="245130"/>
            <a:ext cx="4405742" cy="448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13965" r="18083" b="21696"/>
          <a:stretch/>
        </p:blipFill>
        <p:spPr bwMode="auto">
          <a:xfrm>
            <a:off x="4139952" y="877308"/>
            <a:ext cx="3918198" cy="28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perez\Desktop\folders\communicatie cockpit\website\statistiek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26" y="493298"/>
            <a:ext cx="4258868" cy="374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 t="12170" r="15665" b="32747"/>
          <a:stretch/>
        </p:blipFill>
        <p:spPr bwMode="auto">
          <a:xfrm>
            <a:off x="4139952" y="1080316"/>
            <a:ext cx="4648200" cy="271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21744" r="29530" b="14149"/>
          <a:stretch/>
        </p:blipFill>
        <p:spPr bwMode="auto">
          <a:xfrm>
            <a:off x="4825764" y="493298"/>
            <a:ext cx="3528392" cy="407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Afbeelding 35"/>
          <p:cNvPicPr/>
          <p:nvPr/>
        </p:nvPicPr>
        <p:blipFill rotWithShape="1">
          <a:blip r:embed="rId8"/>
          <a:srcRect l="4029" t="16442" r="3554" b="5418"/>
          <a:stretch/>
        </p:blipFill>
        <p:spPr bwMode="auto">
          <a:xfrm>
            <a:off x="4420202" y="1498753"/>
            <a:ext cx="4500245" cy="298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Afbeelding 3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7203" r="6161" b="9008"/>
          <a:stretch/>
        </p:blipFill>
        <p:spPr bwMode="auto">
          <a:xfrm>
            <a:off x="5024087" y="1524209"/>
            <a:ext cx="3372485" cy="200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C:\Users\perez\Desktop\cockpitter\maili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06" y="215097"/>
            <a:ext cx="3095249" cy="451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www.recruiter.com/i/wp-content/uploads/2013/01/connecti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76" y="1429975"/>
            <a:ext cx="2857500" cy="20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1520" y="69264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Social messages</a:t>
            </a:r>
            <a:endParaRPr lang="nl-NL" dirty="0">
              <a:latin typeface="Bell MT" panose="02020503060305020303" pitchFamily="18" charset="0"/>
            </a:endParaRPr>
          </a:p>
        </p:txBody>
      </p:sp>
      <p:pic>
        <p:nvPicPr>
          <p:cNvPr id="5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51520" y="104524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Advanced newsletters</a:t>
            </a:r>
            <a:endParaRPr lang="nl-NL" dirty="0">
              <a:latin typeface="Bell MT" panose="02020503060305020303" pitchFamily="18" charset="0"/>
            </a:endParaRPr>
          </a:p>
          <a:p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51520" y="139784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ell MT" panose="02020503060305020303" pitchFamily="18" charset="0"/>
              </a:rPr>
              <a:t>Campagnes</a:t>
            </a:r>
            <a:r>
              <a:rPr lang="en-US" dirty="0" smtClean="0">
                <a:latin typeface="Bell MT" panose="02020503060305020303" pitchFamily="18" charset="0"/>
              </a:rPr>
              <a:t> &amp; Planning 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51520" y="175044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Power of repeat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51520" y="210304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Social Empowerment (Share)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51520" y="245564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Direct response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51520" y="280824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Week planning overview.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251520" y="316084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Include dealer in communication plan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251519" y="3513442"/>
            <a:ext cx="482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Statistics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51520" y="385860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Connected with </a:t>
            </a:r>
            <a:r>
              <a:rPr lang="en-US" dirty="0" smtClean="0">
                <a:latin typeface="Bell MT" panose="02020503060305020303" pitchFamily="18" charset="0"/>
              </a:rPr>
              <a:t>CRM /admin /</a:t>
            </a:r>
            <a:r>
              <a:rPr lang="en-US" dirty="0" err="1" smtClean="0">
                <a:latin typeface="Bell MT" panose="02020503060305020303" pitchFamily="18" charset="0"/>
              </a:rPr>
              <a:t>etc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2567923" y="1550387"/>
            <a:ext cx="4524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ll MT" panose="02020503060305020303" pitchFamily="18" charset="0"/>
              </a:rPr>
              <a:t>Functionalities</a:t>
            </a:r>
            <a:endParaRPr lang="nl-NL" sz="4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5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523281" y="2310096"/>
            <a:ext cx="972108" cy="39604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Reseller</a:t>
            </a:r>
            <a:endParaRPr lang="nl-NL" sz="1200" dirty="0"/>
          </a:p>
        </p:txBody>
      </p:sp>
      <p:sp>
        <p:nvSpPr>
          <p:cNvPr id="249" name="Afgeronde rechthoek 248"/>
          <p:cNvSpPr/>
          <p:nvPr/>
        </p:nvSpPr>
        <p:spPr>
          <a:xfrm>
            <a:off x="1725333" y="2297148"/>
            <a:ext cx="972108" cy="39604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Reseller</a:t>
            </a:r>
            <a:endParaRPr lang="nl-NL" sz="1200" dirty="0"/>
          </a:p>
        </p:txBody>
      </p:sp>
      <p:pic>
        <p:nvPicPr>
          <p:cNvPr id="1027" name="Picture 3" descr="C:\Users\perez\Desktop\jews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5"/>
          <a:stretch/>
        </p:blipFill>
        <p:spPr bwMode="auto">
          <a:xfrm>
            <a:off x="4336370" y="2322284"/>
            <a:ext cx="1207335" cy="4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erez\Desktop\buildb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64" y="2285736"/>
            <a:ext cx="1327306" cy="4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Afgeronde rechthoek 266"/>
          <p:cNvSpPr/>
          <p:nvPr/>
        </p:nvSpPr>
        <p:spPr>
          <a:xfrm>
            <a:off x="5832862" y="2305671"/>
            <a:ext cx="972108" cy="39604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Reseller</a:t>
            </a:r>
            <a:endParaRPr lang="nl-NL" sz="1200" dirty="0"/>
          </a:p>
        </p:txBody>
      </p:sp>
      <p:sp>
        <p:nvSpPr>
          <p:cNvPr id="268" name="Afgeronde rechthoek 267"/>
          <p:cNvSpPr/>
          <p:nvPr/>
        </p:nvSpPr>
        <p:spPr>
          <a:xfrm>
            <a:off x="7380312" y="2295596"/>
            <a:ext cx="972108" cy="39604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Reseller</a:t>
            </a:r>
            <a:endParaRPr lang="nl-NL" sz="1200" dirty="0"/>
          </a:p>
        </p:txBody>
      </p:sp>
      <p:pic>
        <p:nvPicPr>
          <p:cNvPr id="38" name="Picture 19" descr="C:\Users\perez\Desktop\promo\promo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22" y="1095870"/>
            <a:ext cx="1137325" cy="686316"/>
          </a:xfrm>
          <a:prstGeom prst="rect">
            <a:avLst/>
          </a:prstGeom>
          <a:noFill/>
          <a:extLst/>
        </p:spPr>
      </p:pic>
      <p:pic>
        <p:nvPicPr>
          <p:cNvPr id="39" name="Picture 19" descr="C:\Users\perez\Desktop\promo\promo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51" y="1095864"/>
            <a:ext cx="1137325" cy="686316"/>
          </a:xfrm>
          <a:prstGeom prst="rect">
            <a:avLst/>
          </a:prstGeom>
          <a:noFill/>
          <a:extLst/>
        </p:spPr>
      </p:pic>
      <p:pic>
        <p:nvPicPr>
          <p:cNvPr id="40" name="Picture 19" descr="C:\Users\perez\Desktop\promo\promo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80" y="1095858"/>
            <a:ext cx="1137325" cy="686316"/>
          </a:xfrm>
          <a:prstGeom prst="rect">
            <a:avLst/>
          </a:prstGeom>
          <a:noFill/>
          <a:extLst/>
        </p:spPr>
      </p:pic>
      <p:pic>
        <p:nvPicPr>
          <p:cNvPr id="41" name="Picture 19" descr="C:\Users\perez\Desktop\promo\promo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09" y="1095852"/>
            <a:ext cx="1137325" cy="686316"/>
          </a:xfrm>
          <a:prstGeom prst="rect">
            <a:avLst/>
          </a:prstGeom>
          <a:noFill/>
          <a:extLst/>
        </p:spPr>
      </p:pic>
      <p:pic>
        <p:nvPicPr>
          <p:cNvPr id="42" name="Picture 19" descr="C:\Users\perez\Desktop\promo\promo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38" y="1095846"/>
            <a:ext cx="1137325" cy="686316"/>
          </a:xfrm>
          <a:prstGeom prst="rect">
            <a:avLst/>
          </a:prstGeom>
          <a:noFill/>
          <a:extLst/>
        </p:spPr>
      </p:pic>
      <p:pic>
        <p:nvPicPr>
          <p:cNvPr id="43" name="Picture 19" descr="C:\Users\perez\Desktop\promo\promo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67" y="1095840"/>
            <a:ext cx="1137325" cy="686316"/>
          </a:xfrm>
          <a:prstGeom prst="rect">
            <a:avLst/>
          </a:prstGeom>
          <a:noFill/>
          <a:extLst/>
        </p:spPr>
      </p:pic>
      <p:pic>
        <p:nvPicPr>
          <p:cNvPr id="231" name="Picture 2" descr="C:\Users\perez\Desktop\imgr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7" y="133684"/>
            <a:ext cx="1884200" cy="62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" descr="http://thumbs.dreamstime.com/z/people-person-icon-3d-coloured-set-181904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498451" y="4083918"/>
            <a:ext cx="1005088" cy="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3992648" y="523976"/>
            <a:ext cx="1224136" cy="955154"/>
            <a:chOff x="4355976" y="248444"/>
            <a:chExt cx="1224136" cy="955154"/>
          </a:xfrm>
        </p:grpSpPr>
        <p:pic>
          <p:nvPicPr>
            <p:cNvPr id="251" name="Picture 2" descr="C:\Users\perez\Desktop\social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298" y="471126"/>
              <a:ext cx="1205537" cy="4769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3" name="Tekstvak 252"/>
            <p:cNvSpPr txBox="1"/>
            <p:nvPr/>
          </p:nvSpPr>
          <p:spPr>
            <a:xfrm>
              <a:off x="4361298" y="2526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5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54" name="Tekstvak 253"/>
            <p:cNvSpPr txBox="1"/>
            <p:nvPr/>
          </p:nvSpPr>
          <p:spPr>
            <a:xfrm>
              <a:off x="4631679" y="24886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2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55" name="Tekstvak 254"/>
            <p:cNvSpPr txBox="1"/>
            <p:nvPr/>
          </p:nvSpPr>
          <p:spPr>
            <a:xfrm>
              <a:off x="4860032" y="2490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2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56" name="Tekstvak 255"/>
            <p:cNvSpPr txBox="1"/>
            <p:nvPr/>
          </p:nvSpPr>
          <p:spPr>
            <a:xfrm>
              <a:off x="5095106" y="24844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2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58" name="Tekstvak 257"/>
            <p:cNvSpPr txBox="1"/>
            <p:nvPr/>
          </p:nvSpPr>
          <p:spPr>
            <a:xfrm>
              <a:off x="4355976" y="98815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1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59" name="Tekstvak 258"/>
            <p:cNvSpPr txBox="1"/>
            <p:nvPr/>
          </p:nvSpPr>
          <p:spPr>
            <a:xfrm>
              <a:off x="4626357" y="98438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1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60" name="Tekstvak 259"/>
            <p:cNvSpPr txBox="1"/>
            <p:nvPr/>
          </p:nvSpPr>
          <p:spPr>
            <a:xfrm>
              <a:off x="4854710" y="9845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1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61" name="Tekstvak 260"/>
            <p:cNvSpPr txBox="1"/>
            <p:nvPr/>
          </p:nvSpPr>
          <p:spPr>
            <a:xfrm>
              <a:off x="5089784" y="98396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2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62" name="Tekstvak 261"/>
            <p:cNvSpPr txBox="1"/>
            <p:nvPr/>
          </p:nvSpPr>
          <p:spPr>
            <a:xfrm>
              <a:off x="5344150" y="98815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</a:rPr>
                <a:t>2</a:t>
              </a:r>
              <a:endParaRPr lang="nl-NL" sz="8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264" name="Picture 2" descr="http://thumbs.dreamstime.com/z/people-person-icon-3d-coloured-set-181904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1766712" y="4083918"/>
            <a:ext cx="1005088" cy="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2" descr="http://thumbs.dreamstime.com/z/people-person-icon-3d-coloured-set-181904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3034973" y="4091538"/>
            <a:ext cx="1005088" cy="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" name="Picture 2" descr="http://thumbs.dreamstime.com/z/people-person-icon-3d-coloured-set-181904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4303234" y="4099158"/>
            <a:ext cx="1005088" cy="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2" descr="http://thumbs.dreamstime.com/z/people-person-icon-3d-coloured-set-181904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5792262" y="4108276"/>
            <a:ext cx="1005088" cy="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" descr="http://thumbs.dreamstime.com/z/people-person-icon-3d-coloured-set-181904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7277824" y="4131136"/>
            <a:ext cx="1005088" cy="5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erez\Desktop\promo\prom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40" y="2587240"/>
            <a:ext cx="1137324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erez\Desktop\promo\promo_blu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82889"/>
            <a:ext cx="1137324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perez\Desktop\promo\promo_gree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80" y="2578960"/>
            <a:ext cx="1137324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perez\Desktop\promo\promo_purpl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8459"/>
            <a:ext cx="1137324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perez\Desktop\promo\promo_r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73" y="2568629"/>
            <a:ext cx="1137324" cy="6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rez\Desktop\promo roz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57" y="2580230"/>
            <a:ext cx="11334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2" descr="C:\Users\perez\Desktop\aanbiedin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82" y="654183"/>
            <a:ext cx="3025106" cy="432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fgeronde rechthoek 49"/>
          <p:cNvSpPr/>
          <p:nvPr/>
        </p:nvSpPr>
        <p:spPr>
          <a:xfrm>
            <a:off x="232605" y="2526012"/>
            <a:ext cx="348647" cy="2529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CV</a:t>
            </a:r>
            <a:endParaRPr lang="nl-NL" sz="1200" dirty="0"/>
          </a:p>
        </p:txBody>
      </p:sp>
      <p:sp>
        <p:nvSpPr>
          <p:cNvPr id="51" name="Afgeronde rechthoek 50"/>
          <p:cNvSpPr/>
          <p:nvPr/>
        </p:nvSpPr>
        <p:spPr>
          <a:xfrm>
            <a:off x="1533043" y="2513662"/>
            <a:ext cx="348647" cy="25290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CV</a:t>
            </a:r>
            <a:endParaRPr lang="nl-NL" sz="1200" dirty="0"/>
          </a:p>
        </p:txBody>
      </p:sp>
      <p:sp>
        <p:nvSpPr>
          <p:cNvPr id="52" name="Afgeronde rechthoek 51"/>
          <p:cNvSpPr/>
          <p:nvPr/>
        </p:nvSpPr>
        <p:spPr>
          <a:xfrm>
            <a:off x="2843808" y="2501312"/>
            <a:ext cx="348647" cy="25290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CV</a:t>
            </a:r>
            <a:endParaRPr lang="nl-NL" sz="1200" dirty="0"/>
          </a:p>
        </p:txBody>
      </p:sp>
      <p:sp>
        <p:nvSpPr>
          <p:cNvPr id="53" name="Afgeronde rechthoek 52"/>
          <p:cNvSpPr/>
          <p:nvPr/>
        </p:nvSpPr>
        <p:spPr>
          <a:xfrm>
            <a:off x="4139952" y="2488962"/>
            <a:ext cx="348647" cy="25290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CV</a:t>
            </a:r>
            <a:endParaRPr lang="nl-NL" sz="1200" dirty="0"/>
          </a:p>
        </p:txBody>
      </p:sp>
      <p:sp>
        <p:nvSpPr>
          <p:cNvPr id="54" name="Afgeronde rechthoek 53"/>
          <p:cNvSpPr/>
          <p:nvPr/>
        </p:nvSpPr>
        <p:spPr>
          <a:xfrm>
            <a:off x="5663513" y="2499742"/>
            <a:ext cx="348647" cy="2529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CV</a:t>
            </a:r>
            <a:endParaRPr lang="nl-NL" sz="1200" dirty="0"/>
          </a:p>
        </p:txBody>
      </p:sp>
      <p:sp>
        <p:nvSpPr>
          <p:cNvPr id="55" name="Afgeronde rechthoek 54"/>
          <p:cNvSpPr/>
          <p:nvPr/>
        </p:nvSpPr>
        <p:spPr>
          <a:xfrm>
            <a:off x="7092280" y="2510522"/>
            <a:ext cx="348647" cy="2529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/>
              <a:t>CV</a:t>
            </a:r>
            <a:endParaRPr lang="nl-NL" sz="1200" dirty="0"/>
          </a:p>
        </p:txBody>
      </p:sp>
      <p:cxnSp>
        <p:nvCxnSpPr>
          <p:cNvPr id="8" name="Rechte verbindingslijn met pijl 7"/>
          <p:cNvCxnSpPr>
            <a:stCxn id="232" idx="0"/>
          </p:cNvCxnSpPr>
          <p:nvPr/>
        </p:nvCxnSpPr>
        <p:spPr>
          <a:xfrm flipH="1" flipV="1">
            <a:off x="406928" y="2831703"/>
            <a:ext cx="594067" cy="1252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>
            <a:stCxn id="264" idx="0"/>
          </p:cNvCxnSpPr>
          <p:nvPr/>
        </p:nvCxnSpPr>
        <p:spPr>
          <a:xfrm flipH="1" flipV="1">
            <a:off x="1682321" y="2814975"/>
            <a:ext cx="586935" cy="1268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flipH="1" flipV="1">
            <a:off x="2950582" y="2778921"/>
            <a:ext cx="586935" cy="1252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/>
          <p:nvPr/>
        </p:nvCxnSpPr>
        <p:spPr>
          <a:xfrm flipH="1" flipV="1">
            <a:off x="4291795" y="2793050"/>
            <a:ext cx="513983" cy="1238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 flipV="1">
            <a:off x="5726549" y="2807179"/>
            <a:ext cx="568257" cy="1223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/>
          <p:nvPr/>
        </p:nvCxnSpPr>
        <p:spPr>
          <a:xfrm flipH="1" flipV="1">
            <a:off x="7211530" y="2821308"/>
            <a:ext cx="568838" cy="1252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390283" y="139644"/>
            <a:ext cx="2077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1) </a:t>
            </a:r>
            <a:r>
              <a:rPr lang="en-US" sz="1200" dirty="0" smtClean="0"/>
              <a:t>Makita creates a promotion</a:t>
            </a:r>
            <a:endParaRPr lang="nl-NL" sz="1200" dirty="0"/>
          </a:p>
        </p:txBody>
      </p:sp>
      <p:sp>
        <p:nvSpPr>
          <p:cNvPr id="73" name="Tekstvak 72"/>
          <p:cNvSpPr txBox="1"/>
          <p:nvPr/>
        </p:nvSpPr>
        <p:spPr>
          <a:xfrm>
            <a:off x="6387418" y="307284"/>
            <a:ext cx="2690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2) </a:t>
            </a:r>
            <a:r>
              <a:rPr lang="en-US" sz="1200" dirty="0" smtClean="0"/>
              <a:t>Makita creates a communication plan</a:t>
            </a:r>
            <a:endParaRPr lang="nl-NL" sz="1200" dirty="0"/>
          </a:p>
        </p:txBody>
      </p:sp>
      <p:sp>
        <p:nvSpPr>
          <p:cNvPr id="74" name="Tekstvak 73"/>
          <p:cNvSpPr txBox="1"/>
          <p:nvPr/>
        </p:nvSpPr>
        <p:spPr>
          <a:xfrm>
            <a:off x="6384553" y="474924"/>
            <a:ext cx="272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  <a:r>
              <a:rPr lang="en-US" sz="1200" dirty="0" smtClean="0">
                <a:solidFill>
                  <a:srgbClr val="FF0000"/>
                </a:solidFill>
              </a:rPr>
              <a:t>) </a:t>
            </a:r>
            <a:r>
              <a:rPr lang="en-US" sz="1200" dirty="0" smtClean="0"/>
              <a:t>Makita push the promo to the reseller</a:t>
            </a:r>
            <a:endParaRPr lang="nl-NL" sz="1200" dirty="0"/>
          </a:p>
        </p:txBody>
      </p:sp>
      <p:sp>
        <p:nvSpPr>
          <p:cNvPr id="75" name="Tekstvak 74"/>
          <p:cNvSpPr txBox="1"/>
          <p:nvPr/>
        </p:nvSpPr>
        <p:spPr>
          <a:xfrm>
            <a:off x="6381688" y="642564"/>
            <a:ext cx="277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4) </a:t>
            </a:r>
            <a:r>
              <a:rPr lang="en-US" sz="1200" dirty="0" smtClean="0"/>
              <a:t>Automatically conversion corporate ID</a:t>
            </a:r>
            <a:endParaRPr lang="nl-NL" sz="1200" dirty="0"/>
          </a:p>
        </p:txBody>
      </p:sp>
      <p:sp>
        <p:nvSpPr>
          <p:cNvPr id="76" name="Tekstvak 75"/>
          <p:cNvSpPr txBox="1"/>
          <p:nvPr/>
        </p:nvSpPr>
        <p:spPr>
          <a:xfrm>
            <a:off x="6378823" y="810204"/>
            <a:ext cx="2221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5) </a:t>
            </a:r>
            <a:r>
              <a:rPr lang="en-US" sz="1200" dirty="0"/>
              <a:t>Reseller </a:t>
            </a:r>
            <a:r>
              <a:rPr lang="en-US" sz="1200" dirty="0" smtClean="0"/>
              <a:t>approves </a:t>
            </a:r>
            <a:r>
              <a:rPr lang="en-US" sz="1200" dirty="0"/>
              <a:t>or change </a:t>
            </a:r>
            <a:r>
              <a:rPr lang="en-US" sz="1200" dirty="0" smtClean="0"/>
              <a:t>it</a:t>
            </a:r>
            <a:endParaRPr lang="nl-NL" sz="1200" dirty="0"/>
          </a:p>
        </p:txBody>
      </p:sp>
      <p:sp>
        <p:nvSpPr>
          <p:cNvPr id="77" name="Tekstvak 76"/>
          <p:cNvSpPr txBox="1"/>
          <p:nvPr/>
        </p:nvSpPr>
        <p:spPr>
          <a:xfrm>
            <a:off x="6375958" y="977844"/>
            <a:ext cx="2478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6) </a:t>
            </a:r>
            <a:r>
              <a:rPr lang="en-US" sz="1200" dirty="0"/>
              <a:t>Reseller send it to their customers</a:t>
            </a:r>
            <a:endParaRPr lang="nl-NL" sz="1200" dirty="0"/>
          </a:p>
        </p:txBody>
      </p:sp>
      <p:sp>
        <p:nvSpPr>
          <p:cNvPr id="78" name="Tekstvak 77"/>
          <p:cNvSpPr txBox="1"/>
          <p:nvPr/>
        </p:nvSpPr>
        <p:spPr>
          <a:xfrm>
            <a:off x="6373093" y="1145484"/>
            <a:ext cx="2459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7) </a:t>
            </a:r>
            <a:r>
              <a:rPr lang="en-US" sz="1200" dirty="0"/>
              <a:t>Customers click on the promotion</a:t>
            </a:r>
            <a:endParaRPr lang="nl-NL" sz="1200" dirty="0"/>
          </a:p>
        </p:txBody>
      </p:sp>
      <p:sp>
        <p:nvSpPr>
          <p:cNvPr id="79" name="Tekstvak 78"/>
          <p:cNvSpPr txBox="1"/>
          <p:nvPr/>
        </p:nvSpPr>
        <p:spPr>
          <a:xfrm>
            <a:off x="6370228" y="1313124"/>
            <a:ext cx="2710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8) </a:t>
            </a:r>
            <a:r>
              <a:rPr lang="en-US" sz="1200" dirty="0"/>
              <a:t>Customers buy on the dealers cv page</a:t>
            </a:r>
            <a:endParaRPr lang="nl-NL" sz="1200" dirty="0"/>
          </a:p>
        </p:txBody>
      </p:sp>
      <p:sp>
        <p:nvSpPr>
          <p:cNvPr id="2" name="Tekstvak 1"/>
          <p:cNvSpPr txBox="1"/>
          <p:nvPr/>
        </p:nvSpPr>
        <p:spPr>
          <a:xfrm>
            <a:off x="2021079" y="2044765"/>
            <a:ext cx="5155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Bedrijfskolom integratie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533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679E-6 L -0.13316 -0.334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167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37 L -0.25452 0.0848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404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16 -0.33426 L -0.23924 -0.2555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392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349 0.2904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1450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868 0.2904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450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14896 0.2904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450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29878 0.2904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1450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44844 0.2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450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61407 0.2904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4" y="1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2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9" grpId="0" animBg="1"/>
      <p:bldP spid="267" grpId="0" animBg="1"/>
      <p:bldP spid="26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8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en/e/e4/Makit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502"/>
            <a:ext cx="3329633" cy="6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profile_images/492216223656980480/Ilok7Xo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redagym.nl/webfiles/logos/DRV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0" y="4156177"/>
            <a:ext cx="4669160" cy="8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profile_images/1142936964/logo_PO_vierkant_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46904"/>
            <a:ext cx="1683730" cy="16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interpolis.nl/SiteCollectionImages/Interpolis%20beeldmerk%20logo_tcm163-122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63" y="1779662"/>
            <a:ext cx="2006767" cy="15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viewlogo.com/wp-content/uploads/2013/09/McAfee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42" y="3535368"/>
            <a:ext cx="2261353" cy="16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ssistantclub.be/repository/mondial-gifts-more-than-wor(2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51870"/>
            <a:ext cx="2122595" cy="4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flowpr.hu/upload/tcc_corp_logo_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31" y="123478"/>
            <a:ext cx="19979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3518"/>
            <a:ext cx="495617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3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3"/>
          <p:cNvSpPr>
            <a:spLocks noGrp="1"/>
          </p:cNvSpPr>
          <p:nvPr>
            <p:ph type="ctrTitle"/>
          </p:nvPr>
        </p:nvSpPr>
        <p:spPr>
          <a:xfrm>
            <a:off x="4283968" y="91794"/>
            <a:ext cx="4716016" cy="299294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Conversie Cockpit</a:t>
            </a:r>
            <a:endParaRPr lang="nl-N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-36512" y="411510"/>
            <a:ext cx="9793088" cy="216024"/>
          </a:xfrm>
          <a:prstGeom prst="rect">
            <a:avLst/>
          </a:prstGeom>
          <a:solidFill>
            <a:schemeClr val="tx1"/>
          </a:solidFill>
          <a:ln>
            <a:solidFill>
              <a:srgbClr val="53D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646428" y="310608"/>
            <a:ext cx="7886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b="1" dirty="0" smtClean="0">
                <a:solidFill>
                  <a:schemeClr val="bg1"/>
                </a:solidFill>
                <a:latin typeface="Trebuchet MS" charset="0"/>
              </a:rPr>
              <a:t>Conversie Cockpit  </a:t>
            </a:r>
            <a:r>
              <a:rPr lang="nl-NL" sz="1200" dirty="0" smtClean="0">
                <a:solidFill>
                  <a:schemeClr val="bg1"/>
                </a:solidFill>
                <a:latin typeface="Trebuchet MS" charset="0"/>
              </a:rPr>
              <a:t>Het converteren van bezoekers naar doelen</a:t>
            </a:r>
            <a:endParaRPr lang="nl-NL" sz="1200" dirty="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17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14678" r="12730" b="6544"/>
          <a:stretch/>
        </p:blipFill>
        <p:spPr bwMode="auto">
          <a:xfrm>
            <a:off x="467544" y="771550"/>
            <a:ext cx="614440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1" t="24260" r="15128" b="2374"/>
          <a:stretch/>
        </p:blipFill>
        <p:spPr bwMode="auto">
          <a:xfrm>
            <a:off x="3275856" y="987755"/>
            <a:ext cx="4686300" cy="381606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101790" y="3489852"/>
            <a:ext cx="2046586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rebuchet MS" charset="0"/>
              </a:rPr>
              <a:t>Visitekaartje</a:t>
            </a:r>
            <a:r>
              <a:rPr lang="en-US" dirty="0" smtClean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pPr algn="ctr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rebuchet MS" charset="0"/>
              </a:rPr>
              <a:t>fase</a:t>
            </a:r>
            <a:r>
              <a:rPr lang="en-US" dirty="0" smtClean="0">
                <a:solidFill>
                  <a:srgbClr val="000000"/>
                </a:solidFill>
                <a:latin typeface="Trebuchet MS" charset="0"/>
              </a:rPr>
              <a:t>  </a:t>
            </a:r>
            <a:endParaRPr lang="nl-NL" dirty="0" smtClean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566495" y="2949792"/>
            <a:ext cx="1859805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rebuchet MS" charset="0"/>
              </a:rPr>
              <a:t>Interactieve</a:t>
            </a:r>
            <a:endParaRPr lang="en-US" dirty="0" smtClean="0">
              <a:solidFill>
                <a:srgbClr val="000000"/>
              </a:solidFill>
              <a:latin typeface="Trebuchet MS" charset="0"/>
            </a:endParaRPr>
          </a:p>
          <a:p>
            <a:pPr algn="ctr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rebuchet MS" charset="0"/>
              </a:rPr>
              <a:t>fase</a:t>
            </a:r>
            <a:endParaRPr lang="nl-NL" dirty="0" smtClean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716281" y="2403823"/>
            <a:ext cx="1882246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rebuchet MS" charset="0"/>
              </a:rPr>
              <a:t>Strategische</a:t>
            </a:r>
            <a:endParaRPr lang="en-US" dirty="0" smtClean="0">
              <a:solidFill>
                <a:srgbClr val="000000"/>
              </a:solidFill>
              <a:latin typeface="Trebuchet MS" charset="0"/>
            </a:endParaRPr>
          </a:p>
          <a:p>
            <a:pPr algn="ctr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rebuchet MS" charset="0"/>
              </a:rPr>
              <a:t>fase</a:t>
            </a:r>
            <a:endParaRPr lang="nl-NL" dirty="0" smtClean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945058" y="1869672"/>
            <a:ext cx="2028120" cy="8309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Dimensionale</a:t>
            </a:r>
            <a:endParaRPr lang="en-US" dirty="0" smtClean="0">
              <a:solidFill>
                <a:srgbClr val="000000"/>
              </a:solidFill>
              <a:latin typeface="Trebuchet MS" charset="0"/>
            </a:endParaRPr>
          </a:p>
          <a:p>
            <a:pPr algn="ctr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latin typeface="Trebuchet MS" charset="0"/>
              </a:rPr>
              <a:t>fase</a:t>
            </a:r>
            <a:endParaRPr lang="nl-NL" dirty="0" smtClean="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5496" y="4299942"/>
            <a:ext cx="20462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ea typeface="ＭＳ Ｐゴシック" charset="-128"/>
              </a:rPr>
              <a:t>Website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>
                <a:solidFill>
                  <a:srgbClr val="000000"/>
                </a:solidFill>
                <a:ea typeface="ＭＳ Ｐゴシック" charset="-128"/>
              </a:rPr>
              <a:t>Openingstijden</a:t>
            </a:r>
            <a:endParaRPr lang="nl-NL" sz="1050" dirty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Telefoonnummer</a:t>
            </a:r>
            <a:endParaRPr lang="en-US" sz="105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2411760" y="3760406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Interactie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endParaRPr lang="en-US" sz="1050" dirty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>
                <a:solidFill>
                  <a:srgbClr val="000000"/>
                </a:solidFill>
                <a:ea typeface="ＭＳ Ｐゴシック" charset="-128"/>
              </a:rPr>
              <a:t>Bewust</a:t>
            </a:r>
            <a:r>
              <a:rPr lang="en-US" sz="1050" dirty="0">
                <a:solidFill>
                  <a:srgbClr val="000000"/>
                </a:solidFill>
                <a:ea typeface="ＭＳ Ｐゴシック" charset="-128"/>
              </a:rPr>
              <a:t> van 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SEO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Focus op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bezoekersaantallen</a:t>
            </a:r>
            <a:endParaRPr lang="en-US" sz="105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Oriënterend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social media</a:t>
            </a:r>
          </a:p>
        </p:txBody>
      </p:sp>
      <p:sp>
        <p:nvSpPr>
          <p:cNvPr id="27" name="Rechthoek 26"/>
          <p:cNvSpPr/>
          <p:nvPr/>
        </p:nvSpPr>
        <p:spPr>
          <a:xfrm>
            <a:off x="4644008" y="3219822"/>
            <a:ext cx="259228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Online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onderdeel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van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strategie</a:t>
            </a:r>
            <a:endParaRPr lang="en-US" sz="1050" dirty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>
                <a:solidFill>
                  <a:srgbClr val="000000"/>
                </a:solidFill>
                <a:ea typeface="ＭＳ Ｐゴシック" charset="-128"/>
              </a:rPr>
              <a:t>Communicatie</a:t>
            </a:r>
            <a:r>
              <a:rPr lang="en-US" sz="105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strategie</a:t>
            </a:r>
            <a:endParaRPr lang="en-US" sz="1050" dirty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>
                <a:solidFill>
                  <a:srgbClr val="000000"/>
                </a:solidFill>
                <a:ea typeface="ＭＳ Ｐゴシック" charset="-128"/>
              </a:rPr>
              <a:t>Conversie</a:t>
            </a:r>
            <a:r>
              <a:rPr lang="en-US" sz="105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meten</a:t>
            </a:r>
            <a:endParaRPr lang="en-US" sz="1050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Efficiënticering</a:t>
            </a:r>
            <a:endParaRPr lang="en-US" sz="1050" dirty="0">
              <a:solidFill>
                <a:srgbClr val="000000"/>
              </a:solidFill>
              <a:ea typeface="ＭＳ Ｐゴシック" charset="-128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Meten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,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evalueren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en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verbeteren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cirkel</a:t>
            </a:r>
            <a:endParaRPr lang="en-US" sz="105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844208" y="2667206"/>
            <a:ext cx="2446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Op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zoek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naar</a:t>
            </a:r>
            <a:r>
              <a:rPr lang="en-US" sz="105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050" dirty="0" err="1" smtClean="0">
                <a:solidFill>
                  <a:srgbClr val="000000"/>
                </a:solidFill>
                <a:ea typeface="ＭＳ Ｐゴシック" charset="-128"/>
              </a:rPr>
              <a:t>vermenigvuldiging</a:t>
            </a:r>
            <a:endParaRPr lang="en-US" sz="105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21435" y="4616732"/>
            <a:ext cx="1368425" cy="257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Omzet</a:t>
            </a: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31" name="Rechte verbindingslijn met pijl 30"/>
          <p:cNvCxnSpPr/>
          <p:nvPr/>
        </p:nvCxnSpPr>
        <p:spPr>
          <a:xfrm flipV="1">
            <a:off x="1114526" y="2267161"/>
            <a:ext cx="7488237" cy="1166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fgeronde rechthoek 31"/>
          <p:cNvSpPr/>
          <p:nvPr/>
        </p:nvSpPr>
        <p:spPr>
          <a:xfrm>
            <a:off x="35497" y="3176024"/>
            <a:ext cx="1368425" cy="2571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Kosten</a:t>
            </a: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-36512" y="411510"/>
            <a:ext cx="9793088" cy="216024"/>
          </a:xfrm>
          <a:prstGeom prst="rect">
            <a:avLst/>
          </a:prstGeom>
          <a:solidFill>
            <a:schemeClr val="tx1"/>
          </a:solidFill>
          <a:ln>
            <a:solidFill>
              <a:srgbClr val="53D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897358" y="314982"/>
            <a:ext cx="4978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nl-NL" b="1" dirty="0" smtClean="0">
                <a:solidFill>
                  <a:schemeClr val="bg1"/>
                </a:solidFill>
                <a:latin typeface="Trebuchet MS" charset="0"/>
              </a:rPr>
              <a:t>De groeifasen van Intermix</a:t>
            </a:r>
            <a:endParaRPr lang="nl-NL" b="1" dirty="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22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Vrije vorm 38"/>
          <p:cNvSpPr/>
          <p:nvPr/>
        </p:nvSpPr>
        <p:spPr>
          <a:xfrm>
            <a:off x="1403648" y="196005"/>
            <a:ext cx="7344816" cy="4535985"/>
          </a:xfrm>
          <a:custGeom>
            <a:avLst/>
            <a:gdLst>
              <a:gd name="connsiteX0" fmla="*/ 0 w 6791739"/>
              <a:gd name="connsiteY0" fmla="*/ 4273826 h 4273826"/>
              <a:gd name="connsiteX1" fmla="*/ 2418522 w 6791739"/>
              <a:gd name="connsiteY1" fmla="*/ 3160643 h 4273826"/>
              <a:gd name="connsiteX2" fmla="*/ 3710609 w 6791739"/>
              <a:gd name="connsiteY2" fmla="*/ 1742660 h 4273826"/>
              <a:gd name="connsiteX3" fmla="*/ 6791739 w 6791739"/>
              <a:gd name="connsiteY3" fmla="*/ 0 h 427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1739" h="4273826">
                <a:moveTo>
                  <a:pt x="0" y="4273826"/>
                </a:moveTo>
                <a:cubicBezTo>
                  <a:pt x="900043" y="3928165"/>
                  <a:pt x="1800087" y="3582504"/>
                  <a:pt x="2418522" y="3160643"/>
                </a:cubicBezTo>
                <a:cubicBezTo>
                  <a:pt x="3036957" y="2738782"/>
                  <a:pt x="2981740" y="2269434"/>
                  <a:pt x="3710609" y="1742660"/>
                </a:cubicBezTo>
                <a:cubicBezTo>
                  <a:pt x="4439478" y="1215886"/>
                  <a:pt x="6418470" y="180009"/>
                  <a:pt x="6791739" y="0"/>
                </a:cubicBezTo>
              </a:path>
            </a:pathLst>
          </a:custGeom>
          <a:noFill/>
          <a:ln w="28575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/>
          <p:cNvGrpSpPr/>
          <p:nvPr/>
        </p:nvGrpSpPr>
        <p:grpSpPr>
          <a:xfrm>
            <a:off x="5206069" y="1316108"/>
            <a:ext cx="902670" cy="902670"/>
            <a:chOff x="3506819" y="678934"/>
            <a:chExt cx="902670" cy="902670"/>
          </a:xfrm>
          <a:solidFill>
            <a:srgbClr val="00B0F0"/>
          </a:solidFill>
        </p:grpSpPr>
        <p:sp>
          <p:nvSpPr>
            <p:cNvPr id="19" name="Ovaal 18">
              <a:hlinkClick r:id="" action="ppaction://customshow?id=1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Ovaal 6">
              <a:hlinkClick r:id="" action="ppaction://customshow?id=1&amp;return=true"/>
            </p:cNvPr>
            <p:cNvSpPr/>
            <p:nvPr/>
          </p:nvSpPr>
          <p:spPr>
            <a:xfrm>
              <a:off x="3639012" y="811127"/>
              <a:ext cx="638284" cy="6382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Cockpitter</a:t>
              </a:r>
              <a:endParaRPr lang="nl-NL" sz="800" kern="1200" dirty="0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5657404" y="925656"/>
            <a:ext cx="657643" cy="657643"/>
            <a:chOff x="3506819" y="678934"/>
            <a:chExt cx="902670" cy="902670"/>
          </a:xfrm>
          <a:solidFill>
            <a:srgbClr val="00B0F0"/>
          </a:solidFill>
        </p:grpSpPr>
        <p:sp>
          <p:nvSpPr>
            <p:cNvPr id="29" name="Ovaal 28">
              <a:hlinkClick r:id="" action="ppaction://customshow?id=2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3" name="Ovaal 6">
              <a:hlinkClick r:id="" action="ppaction://customshow?id=2&amp;return=true"/>
            </p:cNvPr>
            <p:cNvSpPr/>
            <p:nvPr/>
          </p:nvSpPr>
          <p:spPr>
            <a:xfrm>
              <a:off x="3639012" y="811127"/>
              <a:ext cx="638284" cy="638284"/>
            </a:xfrm>
            <a:prstGeom prst="rect">
              <a:avLst/>
            </a:prstGeom>
            <a:noFill/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/>
                <a:t>Conversie </a:t>
              </a:r>
              <a:r>
                <a:rPr lang="en-US" sz="800" dirty="0" smtClean="0"/>
                <a:t>Cockpit</a:t>
              </a:r>
              <a:endParaRPr lang="nl-NL" sz="800" dirty="0"/>
            </a:p>
          </p:txBody>
        </p:sp>
      </p:grpSp>
      <p:grpSp>
        <p:nvGrpSpPr>
          <p:cNvPr id="42" name="Groep 41"/>
          <p:cNvGrpSpPr/>
          <p:nvPr/>
        </p:nvGrpSpPr>
        <p:grpSpPr>
          <a:xfrm>
            <a:off x="1239715" y="2592623"/>
            <a:ext cx="657643" cy="657643"/>
            <a:chOff x="3506819" y="678934"/>
            <a:chExt cx="902670" cy="902670"/>
          </a:xfrm>
          <a:solidFill>
            <a:srgbClr val="00B0F0"/>
          </a:solidFill>
        </p:grpSpPr>
        <p:sp>
          <p:nvSpPr>
            <p:cNvPr id="43" name="Ovaal 42">
              <a:hlinkClick r:id="" action="ppaction://customshow?id=2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44" name="Ovaal 6">
              <a:hlinkClick r:id="" action="ppaction://customshow?id=2&amp;return=true"/>
            </p:cNvPr>
            <p:cNvSpPr/>
            <p:nvPr/>
          </p:nvSpPr>
          <p:spPr>
            <a:xfrm>
              <a:off x="3639012" y="811127"/>
              <a:ext cx="638284" cy="638284"/>
            </a:xfrm>
            <a:prstGeom prst="rect">
              <a:avLst/>
            </a:prstGeom>
            <a:noFill/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 smtClean="0"/>
                <a:t>Website &amp; </a:t>
              </a:r>
              <a:r>
                <a:rPr lang="en-US" sz="800" dirty="0" err="1" smtClean="0"/>
                <a:t>Cms</a:t>
              </a:r>
              <a:endParaRPr lang="nl-NL" sz="800" dirty="0"/>
            </a:p>
          </p:txBody>
        </p:sp>
      </p:grpSp>
      <p:grpSp>
        <p:nvGrpSpPr>
          <p:cNvPr id="45" name="Groep 44"/>
          <p:cNvGrpSpPr/>
          <p:nvPr/>
        </p:nvGrpSpPr>
        <p:grpSpPr>
          <a:xfrm>
            <a:off x="3105246" y="1949584"/>
            <a:ext cx="962698" cy="908478"/>
            <a:chOff x="3496637" y="678934"/>
            <a:chExt cx="962698" cy="908478"/>
          </a:xfrm>
          <a:solidFill>
            <a:srgbClr val="00B0F0"/>
          </a:solidFill>
        </p:grpSpPr>
        <p:sp>
          <p:nvSpPr>
            <p:cNvPr id="46" name="Ovaal 45">
              <a:hlinkClick r:id="" action="ppaction://customshow?id=1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7" name="Ovaal 6">
              <a:hlinkClick r:id="" action="ppaction://customshow?id=1&amp;return=true"/>
            </p:cNvPr>
            <p:cNvSpPr/>
            <p:nvPr/>
          </p:nvSpPr>
          <p:spPr>
            <a:xfrm>
              <a:off x="3496637" y="795113"/>
              <a:ext cx="962698" cy="79229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800" kern="1200" dirty="0" err="1" smtClean="0"/>
                <a:t>Formulieren</a:t>
              </a:r>
              <a:endParaRPr lang="en-US" sz="800" kern="1200" dirty="0" smtClean="0"/>
            </a:p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800" kern="1200" dirty="0" smtClean="0"/>
                <a:t>Webshop</a:t>
              </a:r>
            </a:p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800" dirty="0" smtClean="0"/>
                <a:t>Google module</a:t>
              </a:r>
              <a:endParaRPr lang="en-US" sz="800" kern="1200" dirty="0" smtClean="0"/>
            </a:p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endParaRPr lang="nl-NL" sz="800" kern="1200" dirty="0"/>
            </a:p>
          </p:txBody>
        </p:sp>
      </p:grpSp>
      <p:grpSp>
        <p:nvGrpSpPr>
          <p:cNvPr id="48" name="Groep 47"/>
          <p:cNvGrpSpPr/>
          <p:nvPr/>
        </p:nvGrpSpPr>
        <p:grpSpPr>
          <a:xfrm>
            <a:off x="5889916" y="1602988"/>
            <a:ext cx="657643" cy="657643"/>
            <a:chOff x="3506819" y="678934"/>
            <a:chExt cx="902670" cy="902670"/>
          </a:xfrm>
          <a:solidFill>
            <a:srgbClr val="00B0F0"/>
          </a:solidFill>
        </p:grpSpPr>
        <p:sp>
          <p:nvSpPr>
            <p:cNvPr id="49" name="Ovaal 48">
              <a:hlinkClick r:id="" action="ppaction://customshow?id=2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50" name="Ovaal 6">
              <a:hlinkClick r:id="" action="ppaction://customshow?id=2&amp;return=true"/>
            </p:cNvPr>
            <p:cNvSpPr/>
            <p:nvPr/>
          </p:nvSpPr>
          <p:spPr>
            <a:xfrm>
              <a:off x="3575772" y="779802"/>
              <a:ext cx="770476" cy="713030"/>
            </a:xfrm>
            <a:prstGeom prst="rect">
              <a:avLst/>
            </a:prstGeom>
            <a:noFill/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 err="1" smtClean="0"/>
                <a:t>Koppelingen</a:t>
              </a:r>
              <a:endParaRPr lang="nl-NL" sz="800" dirty="0"/>
            </a:p>
          </p:txBody>
        </p:sp>
      </p:grpSp>
      <p:grpSp>
        <p:nvGrpSpPr>
          <p:cNvPr id="51" name="Groep 50"/>
          <p:cNvGrpSpPr/>
          <p:nvPr/>
        </p:nvGrpSpPr>
        <p:grpSpPr>
          <a:xfrm>
            <a:off x="7507783" y="807308"/>
            <a:ext cx="902670" cy="902670"/>
            <a:chOff x="3506819" y="678934"/>
            <a:chExt cx="902670" cy="902670"/>
          </a:xfrm>
          <a:solidFill>
            <a:srgbClr val="00B0F0"/>
          </a:solidFill>
        </p:grpSpPr>
        <p:sp>
          <p:nvSpPr>
            <p:cNvPr id="52" name="Ovaal 51">
              <a:hlinkClick r:id="" action="ppaction://customshow?id=1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53" name="Ovaal 6">
              <a:hlinkClick r:id="" action="ppaction://customshow?id=1&amp;return=true"/>
            </p:cNvPr>
            <p:cNvSpPr/>
            <p:nvPr/>
          </p:nvSpPr>
          <p:spPr>
            <a:xfrm>
              <a:off x="3639012" y="811127"/>
              <a:ext cx="638284" cy="6382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err="1" smtClean="0"/>
                <a:t>Maatwerk</a:t>
              </a:r>
              <a:endParaRPr lang="nl-NL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44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 animBg="1"/>
      <p:bldP spid="2" grpId="0"/>
      <p:bldP spid="26" grpId="0"/>
      <p:bldP spid="27" grpId="0"/>
      <p:bldP spid="28" grpId="0"/>
      <p:bldP spid="30" grpId="0" animBg="1"/>
      <p:bldP spid="32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al 91"/>
          <p:cNvSpPr/>
          <p:nvPr/>
        </p:nvSpPr>
        <p:spPr>
          <a:xfrm>
            <a:off x="6521078" y="3053579"/>
            <a:ext cx="2006838" cy="18061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6" name="Rechte verbindingslijn 85"/>
          <p:cNvCxnSpPr/>
          <p:nvPr/>
        </p:nvCxnSpPr>
        <p:spPr>
          <a:xfrm flipH="1">
            <a:off x="1279887" y="896776"/>
            <a:ext cx="3588583" cy="3111908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/>
          <p:cNvCxnSpPr/>
          <p:nvPr/>
        </p:nvCxnSpPr>
        <p:spPr>
          <a:xfrm flipH="1">
            <a:off x="1545691" y="1563880"/>
            <a:ext cx="5998428" cy="2550495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/>
          <p:nvPr/>
        </p:nvCxnSpPr>
        <p:spPr>
          <a:xfrm flipH="1">
            <a:off x="1393291" y="3803433"/>
            <a:ext cx="6025938" cy="173782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Rechte verbindingslijn 168"/>
          <p:cNvCxnSpPr/>
          <p:nvPr/>
        </p:nvCxnSpPr>
        <p:spPr>
          <a:xfrm>
            <a:off x="4951527" y="951484"/>
            <a:ext cx="2566118" cy="2980247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al 93"/>
          <p:cNvSpPr/>
          <p:nvPr/>
        </p:nvSpPr>
        <p:spPr>
          <a:xfrm>
            <a:off x="6375044" y="325876"/>
            <a:ext cx="2285205" cy="2056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8" name="Ovaal 97"/>
          <p:cNvSpPr/>
          <p:nvPr/>
        </p:nvSpPr>
        <p:spPr>
          <a:xfrm>
            <a:off x="611560" y="504272"/>
            <a:ext cx="2873262" cy="25859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6" name="Rechte verbindingslijn 165"/>
          <p:cNvCxnSpPr/>
          <p:nvPr/>
        </p:nvCxnSpPr>
        <p:spPr>
          <a:xfrm flipH="1">
            <a:off x="2124472" y="858314"/>
            <a:ext cx="2813961" cy="997435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Rechte verbindingslijn 166"/>
          <p:cNvCxnSpPr/>
          <p:nvPr/>
        </p:nvCxnSpPr>
        <p:spPr>
          <a:xfrm>
            <a:off x="4944491" y="886763"/>
            <a:ext cx="2599629" cy="711072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Rechte verbindingslijn 163"/>
          <p:cNvCxnSpPr/>
          <p:nvPr/>
        </p:nvCxnSpPr>
        <p:spPr>
          <a:xfrm>
            <a:off x="2431178" y="2082688"/>
            <a:ext cx="4940540" cy="1784074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Rechte verbindingslijn 162"/>
          <p:cNvCxnSpPr/>
          <p:nvPr/>
        </p:nvCxnSpPr>
        <p:spPr>
          <a:xfrm flipH="1">
            <a:off x="7607038" y="1470028"/>
            <a:ext cx="34680" cy="2507187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Rechte verbindingslijn 161"/>
          <p:cNvCxnSpPr/>
          <p:nvPr/>
        </p:nvCxnSpPr>
        <p:spPr>
          <a:xfrm flipH="1">
            <a:off x="2478311" y="1674148"/>
            <a:ext cx="4959661" cy="55109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/>
          <p:nvPr/>
        </p:nvCxnSpPr>
        <p:spPr>
          <a:xfrm flipH="1">
            <a:off x="1259633" y="2678138"/>
            <a:ext cx="3608837" cy="1232210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fgeronde rechthoek 69">
            <a:hlinkClick r:id="rId2" action="ppaction://hlinkfile"/>
          </p:cNvPr>
          <p:cNvSpPr/>
          <p:nvPr/>
        </p:nvSpPr>
        <p:spPr>
          <a:xfrm>
            <a:off x="107504" y="3757505"/>
            <a:ext cx="1616600" cy="5074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Communication Cockpit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71" name="Ovaal 70"/>
          <p:cNvSpPr/>
          <p:nvPr/>
        </p:nvSpPr>
        <p:spPr>
          <a:xfrm>
            <a:off x="2638695" y="3640553"/>
            <a:ext cx="1281953" cy="11537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5" name="Rechte verbindingslijn 74"/>
          <p:cNvCxnSpPr/>
          <p:nvPr/>
        </p:nvCxnSpPr>
        <p:spPr>
          <a:xfrm flipH="1">
            <a:off x="3292373" y="2792608"/>
            <a:ext cx="1644365" cy="1419175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/>
          <p:nvPr/>
        </p:nvCxnSpPr>
        <p:spPr>
          <a:xfrm>
            <a:off x="5000619" y="2846944"/>
            <a:ext cx="29580" cy="1539408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al 90"/>
          <p:cNvSpPr/>
          <p:nvPr/>
        </p:nvSpPr>
        <p:spPr>
          <a:xfrm>
            <a:off x="4317612" y="3570454"/>
            <a:ext cx="1425177" cy="12826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cxnSp>
        <p:nvCxnSpPr>
          <p:cNvPr id="93" name="Rechte verbindingslijn 92"/>
          <p:cNvCxnSpPr/>
          <p:nvPr/>
        </p:nvCxnSpPr>
        <p:spPr>
          <a:xfrm>
            <a:off x="5194358" y="2751022"/>
            <a:ext cx="2260280" cy="1089033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/>
          <p:cNvCxnSpPr/>
          <p:nvPr/>
        </p:nvCxnSpPr>
        <p:spPr>
          <a:xfrm flipV="1">
            <a:off x="5041958" y="1470028"/>
            <a:ext cx="2329760" cy="1143833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al 95"/>
          <p:cNvSpPr/>
          <p:nvPr/>
        </p:nvSpPr>
        <p:spPr>
          <a:xfrm>
            <a:off x="4414899" y="379893"/>
            <a:ext cx="1063159" cy="9568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7" name="Rechte verbindingslijn 96"/>
          <p:cNvCxnSpPr/>
          <p:nvPr/>
        </p:nvCxnSpPr>
        <p:spPr>
          <a:xfrm flipH="1" flipV="1">
            <a:off x="4939770" y="1048814"/>
            <a:ext cx="23517" cy="1423318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/>
          <p:cNvCxnSpPr/>
          <p:nvPr/>
        </p:nvCxnSpPr>
        <p:spPr>
          <a:xfrm flipH="1" flipV="1">
            <a:off x="2368694" y="2052470"/>
            <a:ext cx="2307566" cy="544060"/>
          </a:xfrm>
          <a:prstGeom prst="line">
            <a:avLst/>
          </a:prstGeom>
          <a:ln>
            <a:solidFill>
              <a:srgbClr val="16CAEE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fgeronde rechthoek 99"/>
          <p:cNvSpPr/>
          <p:nvPr/>
        </p:nvSpPr>
        <p:spPr>
          <a:xfrm>
            <a:off x="4471289" y="2153732"/>
            <a:ext cx="983997" cy="885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ICMS</a:t>
            </a:r>
            <a:endParaRPr lang="nl-NL" sz="2800" b="1" dirty="0">
              <a:solidFill>
                <a:schemeClr val="tx1"/>
              </a:solidFill>
            </a:endParaRPr>
          </a:p>
        </p:txBody>
      </p:sp>
      <p:sp>
        <p:nvSpPr>
          <p:cNvPr id="101" name="Afgeronde rechthoek 100">
            <a:hlinkClick r:id="" action="ppaction://noaction"/>
          </p:cNvPr>
          <p:cNvSpPr/>
          <p:nvPr/>
        </p:nvSpPr>
        <p:spPr>
          <a:xfrm>
            <a:off x="1619672" y="2895829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Dealer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locator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02" name="Afgeronde rechthoek 101">
            <a:hlinkClick r:id="" action="ppaction://noaction"/>
          </p:cNvPr>
          <p:cNvSpPr/>
          <p:nvPr/>
        </p:nvSpPr>
        <p:spPr>
          <a:xfrm>
            <a:off x="1422017" y="433424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CMS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03" name="Afgeronde rechthoek 102">
            <a:hlinkClick r:id="" action="ppaction://noaction"/>
          </p:cNvPr>
          <p:cNvSpPr/>
          <p:nvPr/>
        </p:nvSpPr>
        <p:spPr>
          <a:xfrm>
            <a:off x="561667" y="1075973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Form maker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04" name="Afgeronde rechthoek 103">
            <a:hlinkClick r:id="" action="ppaction://noaction"/>
          </p:cNvPr>
          <p:cNvSpPr/>
          <p:nvPr/>
        </p:nvSpPr>
        <p:spPr>
          <a:xfrm>
            <a:off x="1963178" y="396697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Compare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05" name="Afgeronde rechthoek 104">
            <a:hlinkClick r:id="" action="ppaction://noaction"/>
          </p:cNvPr>
          <p:cNvSpPr/>
          <p:nvPr/>
        </p:nvSpPr>
        <p:spPr>
          <a:xfrm>
            <a:off x="8390248" y="1398636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Folder on demand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06" name="Afgeronde rechthoek 105">
            <a:hlinkClick r:id="" action="ppaction://noaction"/>
          </p:cNvPr>
          <p:cNvSpPr/>
          <p:nvPr/>
        </p:nvSpPr>
        <p:spPr>
          <a:xfrm>
            <a:off x="3043334" y="2277732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Explosion drawing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07" name="Afgeronde rechthoek 106">
            <a:hlinkClick r:id="" action="ppaction://noaction"/>
          </p:cNvPr>
          <p:cNvSpPr/>
          <p:nvPr/>
        </p:nvSpPr>
        <p:spPr>
          <a:xfrm>
            <a:off x="2673296" y="2690180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PDF leaflet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08" name="Afgeronde rechthoek 107">
            <a:hlinkClick r:id="" action="ppaction://noaction"/>
          </p:cNvPr>
          <p:cNvSpPr/>
          <p:nvPr/>
        </p:nvSpPr>
        <p:spPr>
          <a:xfrm>
            <a:off x="3021251" y="896776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Vibration calculator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09" name="Afgeronde rechthoek 108">
            <a:hlinkClick r:id="" action="ppaction://noaction"/>
          </p:cNvPr>
          <p:cNvSpPr/>
          <p:nvPr/>
        </p:nvSpPr>
        <p:spPr>
          <a:xfrm>
            <a:off x="4678248" y="596152"/>
            <a:ext cx="536032" cy="482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End User zone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110" name="Afgeronde rechthoek 109">
            <a:hlinkClick r:id="" action="ppaction://noaction"/>
          </p:cNvPr>
          <p:cNvSpPr/>
          <p:nvPr/>
        </p:nvSpPr>
        <p:spPr>
          <a:xfrm>
            <a:off x="6955428" y="780296"/>
            <a:ext cx="1275380" cy="11478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Dealerzone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1" name="Afgeronde rechthoek 110">
            <a:hlinkClick r:id="" action="ppaction://noaction"/>
          </p:cNvPr>
          <p:cNvSpPr/>
          <p:nvPr/>
        </p:nvSpPr>
        <p:spPr>
          <a:xfrm>
            <a:off x="7222317" y="85022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Webshop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12" name="Afgeronde rechthoek 111">
            <a:hlinkClick r:id="" action="ppaction://noaction"/>
          </p:cNvPr>
          <p:cNvSpPr/>
          <p:nvPr/>
        </p:nvSpPr>
        <p:spPr>
          <a:xfrm>
            <a:off x="8031635" y="1988515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Image databank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13" name="Afgeronde rechthoek 112">
            <a:hlinkClick r:id="" action="ppaction://noaction"/>
          </p:cNvPr>
          <p:cNvSpPr/>
          <p:nvPr/>
        </p:nvSpPr>
        <p:spPr>
          <a:xfrm>
            <a:off x="7911718" y="249149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Product cards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14" name="Afgeronde rechthoek 113">
            <a:hlinkClick r:id="" action="ppaction://noaction"/>
          </p:cNvPr>
          <p:cNvSpPr/>
          <p:nvPr/>
        </p:nvSpPr>
        <p:spPr>
          <a:xfrm>
            <a:off x="474053" y="1965019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err="1" smtClean="0">
                <a:solidFill>
                  <a:schemeClr val="tx1"/>
                </a:solidFill>
              </a:rPr>
              <a:t>Flipflash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15" name="Afgeronde rechthoek 114">
            <a:hlinkClick r:id="" action="ppaction://noaction"/>
          </p:cNvPr>
          <p:cNvSpPr/>
          <p:nvPr/>
        </p:nvSpPr>
        <p:spPr>
          <a:xfrm>
            <a:off x="7371718" y="2075636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Pricelist on demand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16" name="Afgeronde rechthoek 115">
            <a:hlinkClick r:id="" action="ppaction://noaction"/>
          </p:cNvPr>
          <p:cNvSpPr/>
          <p:nvPr/>
        </p:nvSpPr>
        <p:spPr>
          <a:xfrm>
            <a:off x="8390248" y="785497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Warranty system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17" name="Afgeronde rechthoek 116">
            <a:hlinkClick r:id="" action="ppaction://customshow?id=0&amp;return=true"/>
          </p:cNvPr>
          <p:cNvSpPr/>
          <p:nvPr/>
        </p:nvSpPr>
        <p:spPr>
          <a:xfrm>
            <a:off x="2146055" y="2835980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Google Module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18" name="Afgeronde rechthoek 117">
            <a:hlinkClick r:id="" action="ppaction://noaction"/>
          </p:cNvPr>
          <p:cNvSpPr/>
          <p:nvPr/>
        </p:nvSpPr>
        <p:spPr>
          <a:xfrm>
            <a:off x="3677761" y="3840054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Shop in a </a:t>
            </a:r>
            <a:r>
              <a:rPr lang="en-US" sz="700" dirty="0" smtClean="0">
                <a:solidFill>
                  <a:schemeClr val="tx1"/>
                </a:solidFill>
              </a:rPr>
              <a:t>shop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19" name="Afgeronde rechthoek 118">
            <a:hlinkClick r:id="" action="ppaction://noaction"/>
          </p:cNvPr>
          <p:cNvSpPr/>
          <p:nvPr/>
        </p:nvSpPr>
        <p:spPr>
          <a:xfrm>
            <a:off x="3015476" y="3387726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Custom Exports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20" name="Afgeronde rechthoek 119">
            <a:hlinkClick r:id="" action="ppaction://noaction"/>
          </p:cNvPr>
          <p:cNvSpPr/>
          <p:nvPr/>
        </p:nvSpPr>
        <p:spPr>
          <a:xfrm>
            <a:off x="7082223" y="3494641"/>
            <a:ext cx="923792" cy="8314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SFA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1" name="Afgeronde rechthoek 120">
            <a:hlinkClick r:id="" action="ppaction://noaction"/>
          </p:cNvPr>
          <p:cNvSpPr/>
          <p:nvPr/>
        </p:nvSpPr>
        <p:spPr>
          <a:xfrm>
            <a:off x="5283024" y="1850009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Statistics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22" name="Afgeronde rechthoek 121">
            <a:hlinkClick r:id="" action="ppaction://noaction"/>
          </p:cNvPr>
          <p:cNvSpPr/>
          <p:nvPr/>
        </p:nvSpPr>
        <p:spPr>
          <a:xfrm>
            <a:off x="4208192" y="622964"/>
            <a:ext cx="432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Photo </a:t>
            </a:r>
            <a:r>
              <a:rPr lang="en-US" sz="500" dirty="0" err="1" smtClean="0">
                <a:solidFill>
                  <a:schemeClr val="tx1"/>
                </a:solidFill>
              </a:rPr>
              <a:t>competi-tion</a:t>
            </a:r>
            <a:endParaRPr lang="nl-NL" sz="500" dirty="0">
              <a:solidFill>
                <a:schemeClr val="tx1"/>
              </a:solidFill>
            </a:endParaRPr>
          </a:p>
        </p:txBody>
      </p:sp>
      <p:sp>
        <p:nvSpPr>
          <p:cNvPr id="123" name="Afgeronde rechthoek 122">
            <a:hlinkClick r:id="" action="ppaction://noaction"/>
          </p:cNvPr>
          <p:cNvSpPr/>
          <p:nvPr/>
        </p:nvSpPr>
        <p:spPr>
          <a:xfrm>
            <a:off x="3209761" y="1839688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k</a:t>
            </a:r>
            <a:r>
              <a:rPr lang="en-US" sz="600" dirty="0" smtClean="0">
                <a:solidFill>
                  <a:schemeClr val="tx1"/>
                </a:solidFill>
              </a:rPr>
              <a:t>nowledge databank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24" name="Afgeronde rechthoek 123">
            <a:hlinkClick r:id="" action="ppaction://noaction"/>
          </p:cNvPr>
          <p:cNvSpPr/>
          <p:nvPr/>
        </p:nvSpPr>
        <p:spPr>
          <a:xfrm>
            <a:off x="1118381" y="2748947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YouTube module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25" name="Afgeronde rechthoek 124">
            <a:hlinkClick r:id="" action="ppaction://noaction"/>
          </p:cNvPr>
          <p:cNvSpPr/>
          <p:nvPr/>
        </p:nvSpPr>
        <p:spPr>
          <a:xfrm>
            <a:off x="5262057" y="642069"/>
            <a:ext cx="432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Interactive question Module</a:t>
            </a:r>
            <a:endParaRPr lang="nl-NL" sz="500" dirty="0">
              <a:solidFill>
                <a:schemeClr val="tx1"/>
              </a:solidFill>
            </a:endParaRPr>
          </a:p>
        </p:txBody>
      </p:sp>
      <p:sp>
        <p:nvSpPr>
          <p:cNvPr id="126" name="Afgeronde rechthoek 125">
            <a:hlinkClick r:id="" action="ppaction://noaction"/>
          </p:cNvPr>
          <p:cNvSpPr/>
          <p:nvPr/>
        </p:nvSpPr>
        <p:spPr>
          <a:xfrm>
            <a:off x="906613" y="654325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Dust Extraction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27" name="Afgeronde rechthoek 126">
            <a:hlinkClick r:id="" action="ppaction://noaction"/>
          </p:cNvPr>
          <p:cNvSpPr/>
          <p:nvPr/>
        </p:nvSpPr>
        <p:spPr>
          <a:xfrm>
            <a:off x="2547476" y="562684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Review module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28" name="Afgeronde rechthoek 127">
            <a:hlinkClick r:id="" action="ppaction://noaction"/>
          </p:cNvPr>
          <p:cNvSpPr/>
          <p:nvPr/>
        </p:nvSpPr>
        <p:spPr>
          <a:xfrm>
            <a:off x="4104718" y="2835980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Forum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29" name="Afgeronde rechthoek 128">
            <a:hlinkClick r:id="" action="ppaction://noaction"/>
          </p:cNvPr>
          <p:cNvSpPr/>
          <p:nvPr/>
        </p:nvSpPr>
        <p:spPr>
          <a:xfrm>
            <a:off x="1475656" y="1383644"/>
            <a:ext cx="1080000" cy="97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Website</a:t>
            </a:r>
          </a:p>
        </p:txBody>
      </p:sp>
      <p:sp>
        <p:nvSpPr>
          <p:cNvPr id="130" name="Afgeronde rechthoek 129">
            <a:hlinkClick r:id="" action="ppaction://noaction"/>
          </p:cNvPr>
          <p:cNvSpPr/>
          <p:nvPr/>
        </p:nvSpPr>
        <p:spPr>
          <a:xfrm>
            <a:off x="3429147" y="4487315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Service &amp; Repair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1" name="Afgeronde rechthoek 130">
            <a:hlinkClick r:id="" action="ppaction://noaction"/>
          </p:cNvPr>
          <p:cNvSpPr/>
          <p:nvPr/>
        </p:nvSpPr>
        <p:spPr>
          <a:xfrm>
            <a:off x="6108694" y="832973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Training module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2" name="Afgeronde rechthoek 131">
            <a:hlinkClick r:id="" action="ppaction://noaction"/>
          </p:cNvPr>
          <p:cNvSpPr/>
          <p:nvPr/>
        </p:nvSpPr>
        <p:spPr>
          <a:xfrm>
            <a:off x="6511871" y="1965019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Content zipping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3" name="Afgeronde rechthoek 132">
            <a:hlinkClick r:id="" action="ppaction://noaction"/>
          </p:cNvPr>
          <p:cNvSpPr/>
          <p:nvPr/>
        </p:nvSpPr>
        <p:spPr>
          <a:xfrm>
            <a:off x="438613" y="1534770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Download module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34" name="Afgeronde rechthoek 133">
            <a:hlinkClick r:id="" action="ppaction://noaction"/>
          </p:cNvPr>
          <p:cNvSpPr/>
          <p:nvPr/>
        </p:nvSpPr>
        <p:spPr>
          <a:xfrm>
            <a:off x="6105043" y="1393611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Promotion module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5" name="Afgeronde rechthoek 134">
            <a:hlinkClick r:id="" action="ppaction://noaction"/>
          </p:cNvPr>
          <p:cNvSpPr/>
          <p:nvPr/>
        </p:nvSpPr>
        <p:spPr>
          <a:xfrm>
            <a:off x="650381" y="2370004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Redirect module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36" name="Afgeronde rechthoek 135">
            <a:hlinkClick r:id="" action="ppaction://noaction"/>
          </p:cNvPr>
          <p:cNvSpPr/>
          <p:nvPr/>
        </p:nvSpPr>
        <p:spPr>
          <a:xfrm>
            <a:off x="6547728" y="261272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RFID module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7" name="Afgeronde rechthoek 136">
            <a:hlinkClick r:id="" action="ppaction://noaction"/>
          </p:cNvPr>
          <p:cNvSpPr/>
          <p:nvPr/>
        </p:nvSpPr>
        <p:spPr>
          <a:xfrm>
            <a:off x="2628013" y="4489694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Outlet shop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8" name="Afgeronde rechthoek 137">
            <a:hlinkClick r:id="" action="ppaction://noaction"/>
          </p:cNvPr>
          <p:cNvSpPr/>
          <p:nvPr/>
        </p:nvSpPr>
        <p:spPr>
          <a:xfrm>
            <a:off x="4136260" y="1855749"/>
            <a:ext cx="540000" cy="4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IPMS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39" name="Afgeronde rechthoek 138">
            <a:hlinkClick r:id="" action="ppaction://noaction"/>
          </p:cNvPr>
          <p:cNvSpPr/>
          <p:nvPr/>
        </p:nvSpPr>
        <p:spPr>
          <a:xfrm>
            <a:off x="2368694" y="3801394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Intranet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40" name="Afgeronde rechthoek 139">
            <a:hlinkClick r:id="" action="ppaction://noaction"/>
          </p:cNvPr>
          <p:cNvSpPr/>
          <p:nvPr/>
        </p:nvSpPr>
        <p:spPr>
          <a:xfrm>
            <a:off x="3203848" y="1369480"/>
            <a:ext cx="468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Filtering</a:t>
            </a:r>
            <a:endParaRPr lang="nl-NL" sz="600" dirty="0">
              <a:solidFill>
                <a:schemeClr val="tx1"/>
              </a:solidFill>
            </a:endParaRPr>
          </a:p>
        </p:txBody>
      </p:sp>
      <p:sp>
        <p:nvSpPr>
          <p:cNvPr id="142" name="Afgeronde rechthoek 141">
            <a:hlinkClick r:id="" action="ppaction://noaction"/>
          </p:cNvPr>
          <p:cNvSpPr/>
          <p:nvPr/>
        </p:nvSpPr>
        <p:spPr>
          <a:xfrm>
            <a:off x="5229357" y="2824718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Serial monitor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43" name="Afgeronde rechthoek 142">
            <a:hlinkClick r:id="" action="ppaction://noaction"/>
          </p:cNvPr>
          <p:cNvSpPr/>
          <p:nvPr/>
        </p:nvSpPr>
        <p:spPr>
          <a:xfrm>
            <a:off x="4722432" y="173884"/>
            <a:ext cx="432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Warranty system</a:t>
            </a:r>
            <a:endParaRPr lang="nl-NL" sz="500" dirty="0">
              <a:solidFill>
                <a:schemeClr val="tx1"/>
              </a:solidFill>
            </a:endParaRPr>
          </a:p>
        </p:txBody>
      </p:sp>
      <p:sp>
        <p:nvSpPr>
          <p:cNvPr id="145" name="Afgeronde rechthoek 144">
            <a:hlinkClick r:id="" action="ppaction://noaction"/>
          </p:cNvPr>
          <p:cNvSpPr/>
          <p:nvPr/>
        </p:nvSpPr>
        <p:spPr>
          <a:xfrm>
            <a:off x="6300409" y="3630726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Training module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47" name="Afgeronde rechthoek 146">
            <a:hlinkClick r:id="" action="ppaction://noaction"/>
          </p:cNvPr>
          <p:cNvSpPr/>
          <p:nvPr/>
        </p:nvSpPr>
        <p:spPr>
          <a:xfrm>
            <a:off x="7314490" y="4566353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Warranty system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48" name="Afgeronde rechthoek 147">
            <a:hlinkClick r:id="" action="ppaction://noaction"/>
          </p:cNvPr>
          <p:cNvSpPr/>
          <p:nvPr/>
        </p:nvSpPr>
        <p:spPr>
          <a:xfrm>
            <a:off x="6497594" y="4367112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Promotion module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49" name="Afgeronde rechthoek 148">
            <a:hlinkClick r:id="" action="ppaction://noaction"/>
          </p:cNvPr>
          <p:cNvSpPr/>
          <p:nvPr/>
        </p:nvSpPr>
        <p:spPr>
          <a:xfrm>
            <a:off x="8014381" y="3009011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Product cards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0" name="Afgeronde rechthoek 149">
            <a:hlinkClick r:id="" action="ppaction://noaction"/>
          </p:cNvPr>
          <p:cNvSpPr/>
          <p:nvPr/>
        </p:nvSpPr>
        <p:spPr>
          <a:xfrm>
            <a:off x="8268446" y="3623762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Dealer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locator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1" name="Afgeronde rechthoek 150">
            <a:hlinkClick r:id="" action="ppaction://noaction"/>
          </p:cNvPr>
          <p:cNvSpPr/>
          <p:nvPr/>
        </p:nvSpPr>
        <p:spPr>
          <a:xfrm>
            <a:off x="7343915" y="2822443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Webshop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2" name="Afgeronde rechthoek 151">
            <a:hlinkClick r:id="" action="ppaction://noaction"/>
          </p:cNvPr>
          <p:cNvSpPr/>
          <p:nvPr/>
        </p:nvSpPr>
        <p:spPr>
          <a:xfrm>
            <a:off x="6594498" y="2968579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RFID module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3" name="Afgeronde rechthoek 152">
            <a:hlinkClick r:id="" action="ppaction://noaction"/>
          </p:cNvPr>
          <p:cNvSpPr/>
          <p:nvPr/>
        </p:nvSpPr>
        <p:spPr>
          <a:xfrm>
            <a:off x="4733646" y="1114953"/>
            <a:ext cx="432000" cy="38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Review module</a:t>
            </a:r>
            <a:endParaRPr lang="nl-NL" sz="500" dirty="0">
              <a:solidFill>
                <a:schemeClr val="tx1"/>
              </a:solidFill>
            </a:endParaRPr>
          </a:p>
        </p:txBody>
      </p:sp>
      <p:sp>
        <p:nvSpPr>
          <p:cNvPr id="154" name="Afgeronde rechthoek 153">
            <a:hlinkClick r:id="" action="ppaction://noaction"/>
          </p:cNvPr>
          <p:cNvSpPr/>
          <p:nvPr/>
        </p:nvSpPr>
        <p:spPr>
          <a:xfrm>
            <a:off x="8031635" y="4275033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Review module</a:t>
            </a:r>
            <a:endParaRPr lang="nl-NL" sz="700" dirty="0">
              <a:solidFill>
                <a:schemeClr val="tx1"/>
              </a:solidFill>
            </a:endParaRPr>
          </a:p>
        </p:txBody>
      </p:sp>
      <p:sp>
        <p:nvSpPr>
          <p:cNvPr id="155" name="Afgeronde rechthoek 154">
            <a:hlinkClick r:id="" action="ppaction://noaction"/>
          </p:cNvPr>
          <p:cNvSpPr/>
          <p:nvPr/>
        </p:nvSpPr>
        <p:spPr>
          <a:xfrm>
            <a:off x="107504" y="4306235"/>
            <a:ext cx="633442" cy="567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Newsletters </a:t>
            </a:r>
            <a:r>
              <a:rPr lang="en-US" sz="700" b="1" dirty="0" err="1" smtClean="0">
                <a:solidFill>
                  <a:schemeClr val="tx1"/>
                </a:solidFill>
              </a:rPr>
              <a:t>massmailing</a:t>
            </a:r>
            <a:endParaRPr lang="nl-NL" sz="700" b="1" dirty="0">
              <a:solidFill>
                <a:schemeClr val="tx1"/>
              </a:solidFill>
            </a:endParaRPr>
          </a:p>
        </p:txBody>
      </p:sp>
      <p:pic>
        <p:nvPicPr>
          <p:cNvPr id="156" name="Picture 2" descr="http://upload.wikimedia.org/wikipedia/commons/c/cd/Facebook_logo_(square)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3" y="4316988"/>
            <a:ext cx="2880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7" y="4613017"/>
            <a:ext cx="288000" cy="2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8" y="4616647"/>
            <a:ext cx="282326" cy="25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59" y="4312990"/>
            <a:ext cx="288000" cy="2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57" y="4316988"/>
            <a:ext cx="288000" cy="2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8" y="4623464"/>
            <a:ext cx="250550" cy="2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Afgeronde rechthoek 169">
            <a:hlinkClick r:id="" action="ppaction://noaction"/>
          </p:cNvPr>
          <p:cNvSpPr/>
          <p:nvPr/>
        </p:nvSpPr>
        <p:spPr>
          <a:xfrm>
            <a:off x="4760199" y="3932701"/>
            <a:ext cx="540000" cy="4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Publisher</a:t>
            </a:r>
            <a:endParaRPr lang="nl-NL" sz="700" dirty="0">
              <a:solidFill>
                <a:schemeClr val="tx1"/>
              </a:solidFill>
            </a:endParaRPr>
          </a:p>
        </p:txBody>
      </p:sp>
      <p:pic>
        <p:nvPicPr>
          <p:cNvPr id="88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33"/>
          <p:cNvSpPr/>
          <p:nvPr/>
        </p:nvSpPr>
        <p:spPr>
          <a:xfrm>
            <a:off x="-36512" y="411510"/>
            <a:ext cx="9793088" cy="216024"/>
          </a:xfrm>
          <a:prstGeom prst="rect">
            <a:avLst/>
          </a:prstGeom>
          <a:solidFill>
            <a:schemeClr val="tx1"/>
          </a:solidFill>
          <a:ln>
            <a:solidFill>
              <a:srgbClr val="53D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2329406" y="314982"/>
            <a:ext cx="4978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Trebuchet MS" charset="0"/>
              </a:rPr>
              <a:t>De </a:t>
            </a:r>
            <a:r>
              <a:rPr lang="en-US" dirty="0" err="1" smtClean="0">
                <a:solidFill>
                  <a:schemeClr val="bg1"/>
                </a:solidFill>
                <a:latin typeface="Trebuchet MS" charset="0"/>
              </a:rPr>
              <a:t>Kracht</a:t>
            </a:r>
            <a:r>
              <a:rPr lang="en-US" dirty="0" smtClean="0">
                <a:solidFill>
                  <a:schemeClr val="bg1"/>
                </a:solidFill>
                <a:latin typeface="Trebuchet MS" charset="0"/>
              </a:rPr>
              <a:t> van </a:t>
            </a:r>
            <a:r>
              <a:rPr lang="en-US" dirty="0" err="1" smtClean="0">
                <a:solidFill>
                  <a:schemeClr val="bg1"/>
                </a:solidFill>
                <a:latin typeface="Trebuchet MS" charset="0"/>
              </a:rPr>
              <a:t>Synergie</a:t>
            </a:r>
            <a:endParaRPr lang="nl-NL" dirty="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22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5" name="Rechte verbindingslijn 124"/>
          <p:cNvCxnSpPr>
            <a:stCxn id="70" idx="3"/>
            <a:endCxn id="209" idx="7"/>
          </p:cNvCxnSpPr>
          <p:nvPr/>
        </p:nvCxnSpPr>
        <p:spPr>
          <a:xfrm flipH="1">
            <a:off x="3081430" y="1486990"/>
            <a:ext cx="1467782" cy="731788"/>
          </a:xfrm>
          <a:prstGeom prst="line">
            <a:avLst/>
          </a:prstGeom>
          <a:ln>
            <a:solidFill>
              <a:srgbClr val="00B0F0"/>
            </a:solidFill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al 6"/>
          <p:cNvSpPr/>
          <p:nvPr/>
        </p:nvSpPr>
        <p:spPr>
          <a:xfrm>
            <a:off x="5106678" y="2315099"/>
            <a:ext cx="544809" cy="5448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NL" sz="800" dirty="0"/>
          </a:p>
        </p:txBody>
      </p:sp>
      <p:grpSp>
        <p:nvGrpSpPr>
          <p:cNvPr id="202" name="Groep 201"/>
          <p:cNvGrpSpPr/>
          <p:nvPr/>
        </p:nvGrpSpPr>
        <p:grpSpPr>
          <a:xfrm>
            <a:off x="2310953" y="2086585"/>
            <a:ext cx="902670" cy="902670"/>
            <a:chOff x="3506819" y="678934"/>
            <a:chExt cx="902670" cy="902670"/>
          </a:xfrm>
          <a:solidFill>
            <a:srgbClr val="00B0F0"/>
          </a:solidFill>
        </p:grpSpPr>
        <p:sp>
          <p:nvSpPr>
            <p:cNvPr id="209" name="Ovaal 208">
              <a:hlinkClick r:id="" action="ppaction://customshow?id=1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210" name="Ovaal 6">
              <a:hlinkClick r:id="" action="ppaction://customshow?id=1&amp;return=true"/>
            </p:cNvPr>
            <p:cNvSpPr/>
            <p:nvPr/>
          </p:nvSpPr>
          <p:spPr>
            <a:xfrm>
              <a:off x="3639012" y="811127"/>
              <a:ext cx="638284" cy="6382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Cockpitter</a:t>
              </a:r>
              <a:endParaRPr lang="nl-NL" sz="800" kern="1200" dirty="0"/>
            </a:p>
          </p:txBody>
        </p:sp>
      </p:grpSp>
      <p:cxnSp>
        <p:nvCxnSpPr>
          <p:cNvPr id="214" name="Rechte verbindingslijn 213"/>
          <p:cNvCxnSpPr>
            <a:stCxn id="183" idx="4"/>
            <a:endCxn id="61" idx="0"/>
          </p:cNvCxnSpPr>
          <p:nvPr/>
        </p:nvCxnSpPr>
        <p:spPr>
          <a:xfrm>
            <a:off x="4783924" y="2988858"/>
            <a:ext cx="0" cy="929260"/>
          </a:xfrm>
          <a:prstGeom prst="line">
            <a:avLst/>
          </a:prstGeom>
          <a:ln>
            <a:solidFill>
              <a:srgbClr val="00B0F0"/>
            </a:solidFill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Rechte verbindingslijn 216"/>
          <p:cNvCxnSpPr>
            <a:stCxn id="199" idx="1"/>
            <a:endCxn id="61" idx="7"/>
          </p:cNvCxnSpPr>
          <p:nvPr/>
        </p:nvCxnSpPr>
        <p:spPr>
          <a:xfrm flipH="1">
            <a:off x="5103066" y="2778339"/>
            <a:ext cx="1611591" cy="1271972"/>
          </a:xfrm>
          <a:prstGeom prst="line">
            <a:avLst/>
          </a:prstGeom>
          <a:ln>
            <a:solidFill>
              <a:srgbClr val="00B0F0"/>
            </a:solidFill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Rechte verbindingslijn 223"/>
          <p:cNvCxnSpPr>
            <a:stCxn id="70" idx="4"/>
            <a:endCxn id="183" idx="0"/>
          </p:cNvCxnSpPr>
          <p:nvPr/>
        </p:nvCxnSpPr>
        <p:spPr>
          <a:xfrm>
            <a:off x="4781724" y="1583300"/>
            <a:ext cx="2200" cy="502888"/>
          </a:xfrm>
          <a:prstGeom prst="line">
            <a:avLst/>
          </a:prstGeom>
          <a:ln>
            <a:solidFill>
              <a:srgbClr val="00B0F0"/>
            </a:solidFill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Rechte verbindingslijn 225"/>
          <p:cNvCxnSpPr>
            <a:stCxn id="70" idx="5"/>
            <a:endCxn id="187" idx="1"/>
          </p:cNvCxnSpPr>
          <p:nvPr/>
        </p:nvCxnSpPr>
        <p:spPr>
          <a:xfrm>
            <a:off x="5014235" y="1486990"/>
            <a:ext cx="1488891" cy="851909"/>
          </a:xfrm>
          <a:prstGeom prst="line">
            <a:avLst/>
          </a:prstGeom>
          <a:ln>
            <a:solidFill>
              <a:srgbClr val="00B0F0"/>
            </a:solidFill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Boog 1073"/>
          <p:cNvSpPr/>
          <p:nvPr/>
        </p:nvSpPr>
        <p:spPr>
          <a:xfrm rot="10800000">
            <a:off x="1446856" y="1230681"/>
            <a:ext cx="5861447" cy="3248305"/>
          </a:xfrm>
          <a:prstGeom prst="arc">
            <a:avLst>
              <a:gd name="adj1" fmla="val 16265194"/>
              <a:gd name="adj2" fmla="val 5368338"/>
            </a:avLst>
          </a:prstGeom>
          <a:ln>
            <a:headEnd type="none"/>
            <a:tailEnd type="triangle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2" name="Rechte verbindingslijn 231"/>
          <p:cNvCxnSpPr>
            <a:stCxn id="209" idx="5"/>
            <a:endCxn id="61" idx="1"/>
          </p:cNvCxnSpPr>
          <p:nvPr/>
        </p:nvCxnSpPr>
        <p:spPr>
          <a:xfrm>
            <a:off x="3081430" y="2857062"/>
            <a:ext cx="1383352" cy="1193249"/>
          </a:xfrm>
          <a:prstGeom prst="line">
            <a:avLst/>
          </a:prstGeom>
          <a:ln>
            <a:solidFill>
              <a:srgbClr val="00B0F0"/>
            </a:solidFill>
            <a:headEnd type="none"/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>
            <a:stCxn id="209" idx="6"/>
            <a:endCxn id="183" idx="2"/>
          </p:cNvCxnSpPr>
          <p:nvPr/>
        </p:nvCxnSpPr>
        <p:spPr>
          <a:xfrm flipV="1">
            <a:off x="3213623" y="2537523"/>
            <a:ext cx="1118966" cy="397"/>
          </a:xfrm>
          <a:prstGeom prst="line">
            <a:avLst/>
          </a:prstGeom>
          <a:ln>
            <a:solidFill>
              <a:srgbClr val="00B0F0"/>
            </a:solidFill>
            <a:headEnd type="none"/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>
            <a:stCxn id="187" idx="2"/>
            <a:endCxn id="183" idx="6"/>
          </p:cNvCxnSpPr>
          <p:nvPr/>
        </p:nvCxnSpPr>
        <p:spPr>
          <a:xfrm flipH="1">
            <a:off x="5235259" y="2515094"/>
            <a:ext cx="1195610" cy="22429"/>
          </a:xfrm>
          <a:prstGeom prst="line">
            <a:avLst/>
          </a:prstGeom>
          <a:ln>
            <a:solidFill>
              <a:srgbClr val="00B0F0"/>
            </a:solidFill>
            <a:headEnd type="none"/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9" name="Groep 1058"/>
          <p:cNvGrpSpPr/>
          <p:nvPr/>
        </p:nvGrpSpPr>
        <p:grpSpPr>
          <a:xfrm>
            <a:off x="6430869" y="2122361"/>
            <a:ext cx="1078797" cy="855743"/>
            <a:chOff x="7596860" y="1866367"/>
            <a:chExt cx="1334788" cy="10271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grpSp>
          <p:nvGrpSpPr>
            <p:cNvPr id="186" name="Groep 185"/>
            <p:cNvGrpSpPr/>
            <p:nvPr/>
          </p:nvGrpSpPr>
          <p:grpSpPr>
            <a:xfrm>
              <a:off x="7596860" y="2038675"/>
              <a:ext cx="610485" cy="598168"/>
              <a:chOff x="3591797" y="526111"/>
              <a:chExt cx="715228" cy="700797"/>
            </a:xfrm>
            <a:grpFill/>
          </p:grpSpPr>
          <p:sp>
            <p:nvSpPr>
              <p:cNvPr id="187" name="Ovaal 186"/>
              <p:cNvSpPr/>
              <p:nvPr/>
            </p:nvSpPr>
            <p:spPr>
              <a:xfrm>
                <a:off x="3591797" y="526111"/>
                <a:ext cx="715228" cy="70079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88" name="Ovaal 6"/>
              <p:cNvSpPr/>
              <p:nvPr/>
            </p:nvSpPr>
            <p:spPr>
              <a:xfrm>
                <a:off x="3609709" y="645100"/>
                <a:ext cx="638283" cy="4179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dirty="0" smtClean="0"/>
                  <a:t>AdWords</a:t>
                </a:r>
                <a:endParaRPr lang="nl-NL" sz="700" dirty="0"/>
              </a:p>
            </p:txBody>
          </p:sp>
        </p:grpSp>
        <p:grpSp>
          <p:nvGrpSpPr>
            <p:cNvPr id="194" name="Groep 193"/>
            <p:cNvGrpSpPr/>
            <p:nvPr/>
          </p:nvGrpSpPr>
          <p:grpSpPr>
            <a:xfrm>
              <a:off x="8161171" y="1866367"/>
              <a:ext cx="770477" cy="770477"/>
              <a:chOff x="3566501" y="694303"/>
              <a:chExt cx="902670" cy="902670"/>
            </a:xfrm>
            <a:grpFill/>
          </p:grpSpPr>
          <p:sp>
            <p:nvSpPr>
              <p:cNvPr id="195" name="Ovaal 194"/>
              <p:cNvSpPr/>
              <p:nvPr/>
            </p:nvSpPr>
            <p:spPr>
              <a:xfrm>
                <a:off x="3566501" y="694303"/>
                <a:ext cx="902670" cy="90267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96" name="Ovaal 6"/>
              <p:cNvSpPr/>
              <p:nvPr/>
            </p:nvSpPr>
            <p:spPr>
              <a:xfrm>
                <a:off x="3607037" y="921328"/>
                <a:ext cx="814224" cy="4195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dirty="0"/>
                  <a:t>Vergelijking websites</a:t>
                </a:r>
                <a:endParaRPr lang="nl-NL" sz="800" dirty="0"/>
              </a:p>
            </p:txBody>
          </p:sp>
        </p:grpSp>
        <p:grpSp>
          <p:nvGrpSpPr>
            <p:cNvPr id="197" name="Groep 196"/>
            <p:cNvGrpSpPr/>
            <p:nvPr/>
          </p:nvGrpSpPr>
          <p:grpSpPr>
            <a:xfrm>
              <a:off x="7947988" y="2391519"/>
              <a:ext cx="549162" cy="501986"/>
              <a:chOff x="3257063" y="672571"/>
              <a:chExt cx="643384" cy="588113"/>
            </a:xfrm>
            <a:grpFill/>
          </p:grpSpPr>
          <p:sp>
            <p:nvSpPr>
              <p:cNvPr id="198" name="Ovaal 197"/>
              <p:cNvSpPr/>
              <p:nvPr/>
            </p:nvSpPr>
            <p:spPr>
              <a:xfrm>
                <a:off x="3257063" y="672571"/>
                <a:ext cx="643384" cy="58811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99" name="Ovaal 6"/>
              <p:cNvSpPr/>
              <p:nvPr/>
            </p:nvSpPr>
            <p:spPr>
              <a:xfrm>
                <a:off x="3257064" y="832238"/>
                <a:ext cx="638281" cy="2950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00" dirty="0" smtClean="0"/>
                  <a:t>Portals</a:t>
                </a:r>
                <a:endParaRPr lang="nl-NL" sz="700" dirty="0"/>
              </a:p>
            </p:txBody>
          </p:sp>
        </p:grpSp>
      </p:grpSp>
      <p:grpSp>
        <p:nvGrpSpPr>
          <p:cNvPr id="69" name="Groep 68"/>
          <p:cNvGrpSpPr/>
          <p:nvPr/>
        </p:nvGrpSpPr>
        <p:grpSpPr>
          <a:xfrm>
            <a:off x="4452902" y="925657"/>
            <a:ext cx="657643" cy="657643"/>
            <a:chOff x="3506819" y="678934"/>
            <a:chExt cx="902670" cy="902670"/>
          </a:xfrm>
          <a:solidFill>
            <a:srgbClr val="00B0F0"/>
          </a:solidFill>
        </p:grpSpPr>
        <p:sp>
          <p:nvSpPr>
            <p:cNvPr id="70" name="Ovaal 69">
              <a:hlinkClick r:id="" action="ppaction://customshow?id=2&amp;return=true"/>
            </p:cNvPr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71" name="Ovaal 6">
              <a:hlinkClick r:id="" action="ppaction://customshow?id=2&amp;return=true"/>
            </p:cNvPr>
            <p:cNvSpPr/>
            <p:nvPr/>
          </p:nvSpPr>
          <p:spPr>
            <a:xfrm>
              <a:off x="3639012" y="811127"/>
              <a:ext cx="638284" cy="638284"/>
            </a:xfrm>
            <a:prstGeom prst="rect">
              <a:avLst/>
            </a:prstGeom>
            <a:noFill/>
            <a:ln w="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/>
                <a:t>Conversie </a:t>
              </a:r>
              <a:r>
                <a:rPr lang="en-US" sz="800" dirty="0" smtClean="0"/>
                <a:t>Cockpit</a:t>
              </a:r>
              <a:endParaRPr lang="nl-NL" sz="800" dirty="0"/>
            </a:p>
          </p:txBody>
        </p:sp>
      </p:grpSp>
      <p:grpSp>
        <p:nvGrpSpPr>
          <p:cNvPr id="60" name="Groep 59"/>
          <p:cNvGrpSpPr/>
          <p:nvPr/>
        </p:nvGrpSpPr>
        <p:grpSpPr>
          <a:xfrm>
            <a:off x="4332589" y="3918118"/>
            <a:ext cx="902670" cy="902670"/>
            <a:chOff x="3506819" y="678934"/>
            <a:chExt cx="902670" cy="90267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grpSpPr>
        <p:sp>
          <p:nvSpPr>
            <p:cNvPr id="61" name="Ovaal 60"/>
            <p:cNvSpPr/>
            <p:nvPr/>
          </p:nvSpPr>
          <p:spPr>
            <a:xfrm>
              <a:off x="3506819" y="678934"/>
              <a:ext cx="902670" cy="90267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al 6"/>
            <p:cNvSpPr/>
            <p:nvPr/>
          </p:nvSpPr>
          <p:spPr>
            <a:xfrm>
              <a:off x="3623382" y="910122"/>
              <a:ext cx="638284" cy="43981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Website/ Webshop</a:t>
              </a:r>
              <a:endParaRPr lang="nl-NL" sz="800" kern="1200" dirty="0"/>
            </a:p>
          </p:txBody>
        </p:sp>
      </p:grpSp>
      <p:sp>
        <p:nvSpPr>
          <p:cNvPr id="2" name="Rechthoek 1">
            <a:hlinkClick r:id="" action="ppaction://customshow?id=3&amp;return=true"/>
          </p:cNvPr>
          <p:cNvSpPr/>
          <p:nvPr/>
        </p:nvSpPr>
        <p:spPr>
          <a:xfrm>
            <a:off x="6628134" y="50722"/>
            <a:ext cx="2486874" cy="360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Kracht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Synergie</a:t>
            </a:r>
            <a:endParaRPr lang="nl-N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AutoShape 2" descr="data:image/jpeg;base64,/9j/4AAQSkZJRgABAQAAAQABAAD/2wCEAAkGBxQSERUSEhMWFhUUFhoaFxgYFRceFhkZGBUWGBwYGBUYHCkgGCAmHBQVITEhJSorLi4uFyAzODMsNyguLiwBCgoKDg0OGxAQGywkICY3LSwtLzQsLCwyLzcsLCwsLCwsLCwsLDQsLyw0LC8sLDQsLCwsLCwsLC8sLCwsLCwsLP/AABEIAIMBgAMBEQACEQEDEQH/xAAcAAEAAwEBAQEBAAAAAAAAAAAABQYHBAMCAQj/xABKEAABAwIBCQMHCAYJBQEAAAABAAIDBBEGBRIhMUFRYXGBByKREzJCUnKhwRQ0YpKxsrPRIzVTgsLwJDNDc5Oi0uHiFhclVMOD/8QAGwEBAAMBAQEBAAAAAAAAAAAAAAQFBgMBAgf/xAA7EQACAQIDAwoFAwUAAQUAAAAAAQIDBAURMRIhQVFhcYGRobHR4fATIjI0wRQV8QYjM0JSgiRDU3Ki/9oADAMBAAIRAxEAPwDcUAQHzJIGgucQANJJNgBvJOpepNvJHjaW9lNy12hwxktgaZnete0fjrd0FuKt7fB6s99R7K7/AH7yIFXEIR3QWfgVh2KMo1bi2HOHCFmgc3m5HiFZfobO3WdTvf49CH+quaryh3L8noMJZTl0yPIv+0qHH7pcvj9wsae6K7I/weq0upavtl/J5v7Pq0bYjyld8WhfSxe15+z1PP0Ffm7fQj6rI2UabSWztA2xyOI5/o3Gy7wubOtuzi+leaOUqNxT5ep+R50WMq2LVO5wGx4DvEnve9fVTDbaesMujceQvK0dJZ9O8tOSe07UKmG3049Pixx+wnkqyvgnGlLqfn6E2niXCouzyLzkvKsNSzPgka8bbaxwc06WnmqatQqUZbNRZFjTqwqLOLzO1cToEAQBAEAQBAEAQBAEAQBAEAQBAEAQBAEAQBAEAQBAEBVMYZdmjHkaWKRzz50gjcWtG5uixPuHPV8yfIVl9dVYfJRi2+XJ7ikTYqrmktdM9rhrBYwEcwW6F8ZsppX91F5Sk0+heR+RYqrnODWzuLnEAANZckmwA7u9M2exv7qTSUt76PI0/D9LPHF/SZTJI7SdDc1v0RYC/Eros+Jo7aFSMP7ss2Si9JAQBAEAQBAEAQHDljKsdNEZZXWA0Aek47GtG0rtQoTrz2II51asaUdqRkWJMTS1jjnHNiB7sYPdHFx9I8fCy1dpY07dbt8uXy5Cir3M6z36chYsJYEzwJqsENOlsWkEje86x7OvfuVffYrstwo68X5eZKtrHaW1U7PM0Smp2RtDI2ta0ag0AAdAqCc5Te1J5stoxUVkkeq+T0IAgK/iLCFPVgkt8nLskYLG/wBIanjnp3EKda4hWobk848j/HIRa9pTq79Hy+9TI8v5Dlo5fJyjXpa4ea8bwfC41i/Jam2uqdxDah1rkKStRlSlsyO7BOSaieoDqd7ogy2fKPRHq21OJ9U6N644hXo0qWVRZ56L3p0nW0pVJzzg8stWbaB1WONAfqAIAgCAIAgCAIAgCAIAgCAIAgCAIAgCAIAgCAIAgCAIDGsc/P5+bfw2Lk9TJYl9zLq8EeOD/n1P7fwK8Wp5h/3EDa12NcEAQBAEAQBAEB51M7Y2Oe8gNaCXE6gALkr6hFzkox1Z5KSis2YpifLz6yYvNwxuiNvqt3n6R1nw2LY2dpG3p7K14v3wM7cV3Wnnw4E72cYeEzzUyi8cZswHU54035N0deSg4teOnH4UNXr0evh0kqwt9t/ElotOn08eg1JZouQgCAIAgCAqGOcOyVs1KxvdY0SmR/qgmKwA2k2NuR3K1w68hbU6je9vLJdpBu7eVaUUtN+fcWTJeTo6eJsUTc1rfEnaSdpO9V9atOtNzm82S6dONOOzHQ61yPsIAgCAIAgCAIAgCAIAgCAIAgCAIAgCAIAgCAIAgCAIAgMYx0f6fPzb+GxcnqZLEvuZdXgjywb8+p/b+BXi1PMP+5h74G2Lsa4IAgCAIAgCAICgdqeWM1jKVp0v78nsg90dXAn9xXmDW+cnWfDcvz75ysxGtklTXHe/fvQzdoJNgLk6AN5OoLQ5palR0G85EyeKenjhHoNAJ3u1uPUknqsRcVnWqym+PtGmo01Tgorgdy4nQIAgCAIAgCAIAgCAIAgCAIAgCAIAgCAIAgCAIAgCAIAgCAIAgCAIAgCAIDF8dn/yE/Nv4bFyepk8S+5l1eCPLBvz6n9v4FeLU+cP+5gbauxrggCAIAgCAIAgMOxjW+Wrp3bA8sHKPufaCeq2dhS+HbwXNn27zOXU9utJ9XYfGEoPKVtO06vKA/Uu/wDhXt7PYt5vm8dx5bR2q0Vz+G83RYs0gQBAEAQBAEAQBAEAQH45wAudAGtAlmU7LmOWMJbTtDyPTd5nQa3e4c1EqXSW6JcW2Eyl81V5c3H0I+GmynVjOL3RtOq7vJi3BrRneK5pV6m/PLuJEp2NvuSzfb47j4qMGVgFxK153eUffxIR21TlPY4nbPc4tdSIN+UKylfmOkljcPRc4kcwHXBHELjt1IPLNomqjbV47SSaLHkTH+kMqmi37Rg1e0z4jwXend8Jldc4Ru2qL6n+H59pe4ZmvaHMIc1wuCDcEbwVNTTWaKOUXF5Nbz7Xp4EB8SyBoLnGwG0r4qVIU4uc3kkfUYuTyRC1WXCTmxN6kaTyas1c49OUti2j1ve30Lz7Cxp2KSzqP30nwKKpk0ueW8C63uavlWWJ3G+pPZ6Xl3RPXWtqe6Kz6vM85ckTN0g53Jxv71yq4RewWcZbXRJ59/mfcbujLc1l1HJHXysNs52jWHafcVBhiF3Qlltvdwe/xO8relNZ5LqJegy4HHNkGad/on8lf2OOQqtQrLZfLw9Pe8gV7Fx3w3rvJhXxACAICl4mx6yAmOnAkkGguJ/RtPTS88BYcVcWmEyqpSqbl3vy97ivuL+MPlhvfd6kdTZNypWt8pJOYGO0gXLTb2GWNvaN1InWsLZ7MYbT7e9/hHGNO6rLOUsl2eH5ZH5VwRWxtL2Sma2sNe8P6NcdPjddqOJ2s3k47PUsjnUsq8VmpZ9bKg6okBsXvBGggudcEbCL6FbbEHwXYiDtS5X2s7sj0FRVOLIX3cBfNMuaSN4BOlca9WjQW1NbujM6UqdSq8ovf0lzwngmZsnlKxxzWHuxiQuDjveQbWG7bt0a6e9xOm4bNBb3q8ssugsLaympbVV9WZoaoS0MVx3+sJ+bfw2Lk9WZPEvuZdXgjzwZ8+p/b+BXi1PnD/uYG3Lsa4ICNy3luKlbeQ6T5rB5zumwcSudSrGC3km2talxLKPWymnL9dWvLKduY0a83YPpSu28rKJ8WrUeUffWXH6O1tY7VV5vn/C/k+5MHVjhd1Q0u3GSQ++y9/T1Hq/E+ViVrHcobuhEFXCso3APfKy+oh5LHcjex5a1wl8Sm97ZOp/prmOcUn1byYyJj17SG1Iz2+uBZ44kDQ4crHmu1O6a3TIdzhMJLOlufJw9DQoJmvaHsIc1wuCNRBU5NNZooJRcW4yWTP57nkznOd6zifEk/Fb+MckkZRvNtk5gE/8Akafm/wDCeoWJ/az6vFEiz/zx6/Bm2LHGhCAIAgCAIAgCAIAgCAzXGuJTM8wRH9E02cR6bh/CPfr3KuuK+09laGlw6xVOKqTXzPTm9TuwBkBrh8qlF9NogdWg2L7b7ggcr7l0tqSfzvqOGK3ji/gw6/LzL4ppQhARuXsjR1URjeNI8x21p3jhvG1c6lNVFkyRbXM6E9qPWuUxqupnRSPieLOYbEfEcCLEcCqmScXkzX05xqQU46Mn8E4kNNKIpD+hkNjf0HH0huG/x2ae9vW2Hk9CBiNkq0NuK+Zd/N5GsKzMufL3gAkmwGkr5nOMIuUnkkepNvJFUylXmV25o80fE8VgsRxCd3Uz0itF+Xz+BeW9uqUefiTeRqAMaHEd9w8Adi02EYdG3pqpNfO+7m8yuu7hzlsrREkrkhhAR2V8nCVucB3wNHHgVU4ph0bmG1FfOtOfmf45CXa3DpyyehVCsOXhPYfyj/ZOPsn+H8lqMExFt/p6j/8Aq/x5FXfW3/uR6/MnlpisKZ2j4gMMYp4zaSUEuI1tj1aNxcbi+4FW+E2iqS+JLRac79PIr7+4cI7EdX4epUMAZMbPWNzhdkTTIRsJBAaPFwP7qtsTrulQeWr3eZAsqSnVWei3+RsSyRfhAZ/2mYcBZ8siFnNt5UD0m6g/mNAPDkr3CLxp/Anpw8vfHpKvELdZfFj1+ZnFNUOje2SNxa9hu0jWD/OxaCcIzi4yWaZVRk4vNam5YYywKumZMNBOh43PGgjltHAhYu8t3b1XDs6DR29ZVaakSqjHYxXHn6wn5t/DYuT1MniX3MurwR5YM+f0/t/AotTzD/uYm3rqa04Mt5TbTQuldptqHrOOofzsuvipNQjtM721CVeooIyljpa2paHOu+V1r7GjgNgAvo4Kr+apPfqzVtU7Wi8luXvvNcydQMgjbHGLNb4k7STtJVrCKiskZKtWlVm5ze86V9HI5cp0DJ4nRSC7XDqDsI3EL5nBTWTOtGtKlNTjqjEauIxvfGdbHOaebXFp94VM1k2jZwkpxUlxyfaXPszywQ91K491wLo+Dh5zRzGnod6mWlTfsMp8Xtk4qstdH+PIz2sjzZHt9V7m+DiPgv0ynLagnypH5tJZSa6Tsw3VeSq4JDqbK2/InNPuJXG7ht0Jx5mdKEtmrF85vaxBpQgCAIAgCAIAgCAICBxrlM09I8tNnv7jTtBde5HJod1suFxPYg8idh1BVq6T0W99RkWcqs1xt2RIBHTwsHoxsHXNFz4q4prKCRibme3WlLlbO1fZxCAIDOu1LJtnR1LR53cfzAJafDOHQKBeQ3qXUaDBq+alSfSvyUElQi8NjwLlIz0bC43dHeN37uoniWlp6q1t57VNZmRxKiqVw0tHvXX6ntiSps1sY9LSeQ/3+xUf9Q3LhTjRX+299C834H1h9LOTm+BB0rc57Wna4DxIWXtoKdaEHxaXayzqPZg3zMuy/SzOBAEAQFSy/T5kpI1P73Xb79PVYbGrb4Ny2tJb/Pz6y8sqm3S38NxHseQQRrBuOYVXCbhJSjqt6JbSayZeKWbPY149IA+K/R7eqq1KNRcUmZupDYm48hjeOaoyV8xOppDBwDWgfbnHqtth0FC2jz7+0zd5LarS7CY7KZB8plbtMVx0e2/3gomNL+zF8/4JGGv+41zGorNFyEB51MDZGOY4Xa9paRvBFivqEnCSktUeSipLJn8+1lOY5HxnXG9zDza4t+C3cJqcVJcUn2mXlHZk48m40PsgnJbUx7GujcObg8H8MKgxyKzhLpXZl5lrhjeUl0e+40NUJaGKY8/WE/Nv4bFyeplMS+5l1eCPLBfz+n9v4FFqfOH/AHETcF1NaZ12nV5MscAOhrc883EgeAafrKBeT3qJosGo5QlU5d3Z77jg7Omg1ov6MbyOegfY4rna/wCQ74s8rbrRqiszLETlbElNT3Ekgzh6De8/wGrrZcp1oQ1ZKoWVatvjHdy6IqVXjeoqHGOihI42z387Dus63CiyuZzeVNFtDC6NFbVxL8LzfceGTez+aQ59TIGXNyB3pCTpN3eaDx0ryFpJ75PI+q2L04LZpLPuXvsLnkfDVNTWMcYzx6bu8/doJ83pZS6dGENEVFe9rV903u5NF76TJcb0fka+dttDn544iTvH/MXDotxh9T4ltB8m7s3GSu4bFaS6+0giphGN5wvlT5TSxS37xbZ/tt0O94v1WJvKHwa0ocOHRwNLb1fiU1IlVGOwQBAEBD4my82kizs0vkdoYxoJud5tqaNpUu0tXcTyzyXFnCvW+FHPLN8hmjsaZSvrcOAgFh4tWh/bbL3L1Kn9Xc+0eUmOMoN86TNvqvCwX8Wr1YZaPRd78zx3twtX3Hx/19Xfth/hx/6V9ftVr/z3s8/XV+XuLxgWor6gCepltCfMb5NgL/pEgXDd208tdNiMLWk/h0o/Nxeb3evgWFpKvUW3N7uG7U4+1Wb5uzYc93hmD+IrN3r+lGtwSP1y6F4lAJUEvzc8ky58EThqdGw+LQVdQecUzD147NWS5G/E619HIIAgIDHdN5Sgm3sAeP3SCfddcLmOdNk7DZ7FzHn3dpjJKqjXmj9ksh8nUN2B7D1c0g/dCn2ejM9ja+aD5n77yUxE+81tzQPj8Vlcfk3d5ciXmeWCypHFROtIw7nt+8FWWcsrim3/ANR8USKyzpyXM/Au6/SjOBAEAQEJimPuMdudbxH+yzv9R006MJ8jy7V6FjhsvncStLIFwW/D7rwN4X+8VvMFbdlDPn8WUN8sqz6vAyPG1OY6+cH0nZw4h4DvtJHRfo2HzU7aDXR2GSu47NaR+YOykKesie42aTmO5P0XPAHNPRe39H4tvKK11XULWp8Oqn1dptyxpoggCAwrGFvl1Tm6vKnx0X991tbHP9NDPkM5dZfGllyl97KKAsppJiLeWf3eLWAgH6xf4KjxqqpVVBcF4+0WWG08qbly/gvCpixMTx7+sJ+bfw2Lk9WZTEfuZdXgjywX8/p/b+BRanmH/cRNxXU1hkGPZCcoTD1cwD/CYftcVVXLzqv3wNdhiytYdfiziw9lg0k3lg3Os1wte2sb7HaAvilU+HLaO13bK4p7DeRZPKZTr9V4Yjzjbbn57umhSM69XmXYVuVhaa/NLt9ES2Sez6GOxncZTuHdZ4A3Pj0XWFpFfVvItfGKs91NbK7WWylpWRtDI2NY0bGgAeAUpRSWSKqdSU3nJ5s9l6fAQGe9rGSM5kdU0eZ3JPZJ7p6OJH74V7gtxlJ0Xx3r8++Yq8SpZpVFw3P371MyWiKkuvZliAQzGnkNo5j3SdTZNQ+sLDmBvVRi9p8Sn8WOsdej0J9hX2JbD0fj6mtLLl2EAQBAEAQGa9seul5Tf/FaDAtKn/j+SqxP/Tr/AAZs5aAqXof0LkEf0WD+5j+41YW4/wA0+l+JqKX0LoRUO1aDuwSbA57frBpH3Cqu9W5M0GCT3zj0Ps/kzy6gmgNfwFWeUoY98d2H906P8parW2lnTXYZLE6excy59/b6lhXcrwgCAjsRC9JUA/sJPw3LnV+iXQyRaPKvDpXiYUSqc2pp3ZRTEU8sh9OSw4hjR8XHwVjZr5WzN41POrGPIvE7sSMtNf1mj3XHwWU/qGm43SlypeR7YSzpZcjIq6o08tCcXumlz2NcPSAPiF+m0Kqq0o1FxSZmqkNiTjyHoup8BAEBF4jH6A8x9qp8dX/o5dK8SbYf5l1lSWFL0uWQ482BnEX8ST9hC/QcJp/Ds4J8mfa8zPXktqtL3oVftJw66ZgqYheSMWe0a3M13A2lpJNtxPBarCbxU5fCm9z05n6lLf27mtuOq8PQytaYpTVsB4ubMxtPO4CZos0k/wBYBq0+tvG3XvtmMSw905OpTXyvXm9C7s7tTWxN7/H1LqqcsCHxLiGKjiLnkF5BzI795x5bBvKl2lpO4nlHTi+Q4V7iNGOb14Iy7DWHJcoTGR9xGXl0sm8k3c1m9xJ5C/Q6S7vKdpT2VrluXnzeJTULedeWb04vy97jZKanbGxsbAGtYAGgagBoAWSnNzk5S1ZfxiorJHqvk9MTx7+sJ+bfw2Lk9TK4j9zLq8EeWC/n9P7fwKLU+cP+4ibiuprDJ+0mnzK0u2SRtdfiLsP3R4qsu1lUzNThE9q3y5G/MrdLUGN7JG62ODhzaQfgo6eTzLGcFOLi+O43aiqWyxskYbte0OHIi6uoyUlmjEVIOnJwlqtx7L0+AgCAIDyq6ZsrHRvF2vaWuG8EWK+oTcJKUdUeSipJpmF4nyE+inMTrlp0xv8AWb+Y1EfAhbO0uo3NPbWvFcnvgZy4oOjPZenAibqUcTWMBYyE7RT1DrTAWa4/2g/18NuvesxiWHOk3Upr5ePN6F1Z3amtievj6l3VOWAQBAEAQGadsmul5Tf/ABWgwLSp/wCP5KrE/wDTr/Bm7loEVL0P6FyF81g/uY/uNWFuP8sul+JqKf0LoRy4syV8ppZIx59s5ntN0gddI6qJXp7cGidY3HwKym9NH0P3mYqeOg+9U5si59meVxHM6ncdEulvttGrq37oUy0qZS2XxKfGLfbpqquGvR6fk09WJmggCAg8bVYioZyfSYWDiX934k9FxuJZU2TcPpudzBcjz7N5i8ELnuaxgu5xAaN5JsAqpJt5I10pKKcpaI3XIOTRTU8cA05jdJ3uOlx6uJKuKcNiKiYu5rOtVlUfH2jnxHS50YeNbNfsnX8D4qlx60dWgqkdY+HHz7SRYVdmey+JV1iS6LLhqruwxnW3SOR/I/aFsv6fu1Ok6L1jp0PyfiinxCllLbXEmloSuCAICFxTNaNrdrne4D8yFQf1DV2beMOLfcvaLHDoZ1HLkRX6ClMsgYNus7htKy9layua0aa6+ZcS0r1VSg5MvLW2FhqC/RkklkjNt5vNn6vTwqWIMBwVBMkZMMh0ktF2OO8s0aeII6q0tcVq0Vsy+Zd/aQa9hTqPOO5++BVJ+zSqB7skLhxLh7s0/arSONUHqmuzzIUsNq8GmQ+UK+spZHU5qpLx2BzZXlou0GwJ06iFKpUravFVVBb+VI4TqVqTcHJ7uc+MMZO+W1jI5XOIddzyXEuLWi9s46dOgdV7eVv01ByguZdZ5b0/jVUpPpNvp4GxtDGNDWtFgALADgFjpSlNuUnmzRRiorJHovk9CAxLHv6wn9pv4bFyerMriP3MurwR5YK+f0/t/Arxanlh9xE3JdjVlP7S8lGWnEzR3oCSfYdbO8CAeQKiXdPOO1yFvhFxsVfhvSXjwMsuq00xfOznEYZ/RJTYE3iJ1Ak6WdTpHEkblNta2XyPqKPFrJy/vQ6/PzNHVgZ4IAgCAICPy5kaKriMUwuNYI85p9Zp2Fd7e4nQntw/k5VqMasdmRjeJsLT0TiXjOiv3ZWju8A4egeB6ErWWl9SuVu3S5PLlKKvbTovfpykECphHL5hrtFfEBHVAytGgSD+sHtA+fz181S3eDxn81Hc+Th6eHQWNDEJR+WpvXLx9TQ8lZep6kXhmY4+rezxzYdI8FRVrWtRfzxa8O0tKdenU+lkko51CA/CUBl3a7WRvfTNY9riwS5wa4Etv5K1wNV80+C0eCU5xU3JNZ5Zd5UYlKLcUny/gz12pXpVvQ/obIXzWD+5j+41YW4/yy6X4mop/QuhHcuJ9me48wk4udVU7b30ysGu/rtG3iOu9QLm3ee3HrL7DMQSSo1X0P8AD/Bn0chaQ5pIIIII1gg3BHEFQS+aTWTNcwji1lU0RyENnA0jUH/SZ8RrHJWlC4U1k9TK32HyoPajvj4dJZ1JK08552saXvcGtaLkkgADiSvG0lmz6jFyeUVmzJscYl+WSNihuYmHu6DeR50Zwbr4Aa9J3qtuK3xHktDT4fZfpoOc/qfcvepaMB4RNPaonH6UjuN/Zg6yfpEeA0bSpFvQ2fmlqVuJYh8X+3T+ni+X0LqpZUH4QjWe5gqmWclGMlzRdh/y8Dw4rEYrhUreTqU1nB93pye87y0ulUWzL6vEj6WoMbw9usfzZVVtcTt6iqQ1XvIlVKaqRcZFxyflBkrbtOna3aPzHFb+yv6V3DOD38VxXvlKCvbzpPJ6cp1qacDyqahsbc55AH86htXGvcU6ENuo8kfdOnKo9mKKjW1DqmXugnY1u4cfisNd16uI3HyJ8iXN71L6jThbU/mfSyx5IyaIW6dLz5x+A4LWYZh0bOnv3yer/C5vEqLq5daXMtCQVmRQgCAIDEceUjo6+bOGh5D2ne1wGrkQR0Wxw2op20cuG4z15BxrSz47yLyRlN9NMyaO2cw6jqIIsWngQSpNejGtTdOWjONKo6c1NcDacN4khrWXjNngd+M+c3/UOI9x0LIXdnUtpZS04M0FC4hWWa15CZUQ7hAYZjWobJXzuYQW5wFxq7rGtPvBXF6mUv5KVxJo5sNVrYauGV+hrXjOO4HQT0vfovE958WlRU60ZPQ3KmyjFILxyxuv6r2n7Cu2aNXGpCX0tM6XNBFiAQRpGwgr0+08t6MixlhZ1I8yRgmBx0H1CfRdw3Hpr11Veg6bzWhq7C/jcR2ZfUu/nX5Kwo5ZF1w5j98QEdSDI0aA8f1gH0r+fz181MpXTjulvKa7wmNR7VLc+Th6F1pMW0cguKiNvB5zD4Pspcbim+P4KeeH3MHvg+rf4H3UYpo2C7qmI8GvDj9VlyvXXpr/AGR8xsbiWkH2ZeJw5PxQauTMpI3FjT35pBZjRua3W5x3G1tZXxGt8R5QXWdqtireG1Wlv4RWvW+C7SzKQV4QHy9gcCCAQdBBFweYXqbTzQazKdlrs5ppiXQkwOOxumP6h1dCArW3xitT3T+Zd/b5kCrh9Oe+O7w7CoV/ZzWM8zMlH0XWPg+w96taeMW8vqzXV5EGeH1o6ZMh5sLVjDppZdHqtzvuXUqN9by0mu3LxOErastYv30HTTxZUZoY2taNwE1vyC5ylYy3ycP/AMn3H9StNrvOxlNlh+r5X1kLftcFxc8Oj/x2ZnRRvH/0en/ReU5v60n/APWfO9wLl5+5WVP6O6OXke/o7mf1d7/kkaLssf8A2tQ1vBjCfe4j7FHqY5H/AEg+tnWGGP8A2kWLJ/Z1Rx6XtfKfpu0fVZYHrdQauL3E9Go9C88yVCwox139JbIow1oa0ABoAAGoACwAVY2282TEstyPpeHoQFby9gunqSX2MUh1uZaxP0m6jz0Hio9S2hPfoywtsSrUVs6rkf4ZUKvs5qWn9HJG8bLlzXeFiPeosrOa0aLaGM0X9Sa7zqpsj5YYM1sxA4ytd73Alfap3C3JnKdxh0nm492XhkepwPWVBBq6u4GwFz7cgc1rV7+mqT+uR8fudvRWVGn4LzLTkHC1PSaY25z9sj9L+mxvQBSKdCFPTUrbm+rV90nu5Fp69ZNrsQwgCA/CEaz3METWZAY/Sw5h4aW+GxUV1gNCq9qn8r7uzyJ9K/qR3S3+JGuyBM03aWm2ogkFVLwG7pyzpyXSm0yWr+jJZSTOhlLWas+3Nw+211MjbYvllt968szk6tnrs9x9MyA95vNKTyuT4nV4L2OBVastq5qZ9G/vfkePEIQWVKPvqJekomRCzG23naeZV7bWdG2js0o5ePaQKtadV5yZ0KScggPKpqGRtL5HNY0a3OIAHMlfUISm9mKzZ5KSis2VDKnaRTR3ETXzHeBms+s7T4Aq1o4NXnvm1HvfvrINTEaUfp3kM3HtdP8ANqUEcGSSW/eFgOoUv9qtaX+Wp3pd28j/AK6vP/HDxfkcGWMnZVrc3y1PfNvm6ImkX1i5de3Dgu9CtYW2exPXpf4OdWndVvqj4L8lXynkuanfmTxuY4i4vaxHBwJB6FWNGvTrR2qbzRDqUp03lNZHjSVb4ntkjcWPabhw1j8xwOgr7nCM4uMlmmfMZOL2ovJmx4JxY2tYWPs2dg7zRqcNWe3hvGy/ELJ4hYO2lnHfF6eTL61ulWWT1JXL+T5KiIxRzeRztDnBl3Fu4HOGbzVa1mda9OVSOzGWRS/+1g/9o/4X/NfHw+crP2eP/fd6j/tYP/aP+F/zT4fOP2eP/fd6nVk3szijla+WUytbpzMzNBOy5zjo4bU+HynSlhUIyTk8+YvbRbQNQXQtT8kYHAhwBBFiCLgjcQh6m080UzLPZ3DIS6B5hJ9G2dH0F7t8bcFEnaRe+O4t6GMVILKotruZWajs8rGnu+SeODyPc4BR3aVFyFhHF7d65rqPOPs+rSdLY28TJ+QKfpanMfTxa2XF9hPZJ7NGgh1TLnfQjuAeBedNuQHNdoWa/wBmQa2MtrKlHLnfl/Je6SlZEwRxtDGt1ACwUxRUVkimnOU5bUnmz2Xp8BAEAQBAEAQBAEAQBAEAQBAEAQBAEAQBAEAQBAEAQBAEAQBARuIMsx0kDppNNtDWjW5x1NH86ACVItreVxUUI/wcq1aNKG1IxbLuXJqyTOlJOnuRtvmtvqDW7Tx1la63taVvHKHW/Mz9atOtLOXYaJhPAUUTWyVTRJKdOYdLGcLanHeTo3bzQ3uKzqNxpPKPLxfkWttYxgtqpvfci7NaALAWA2DUqdvPUsD9QHHlXJkVTGYpmBzT4g72nWDxC60a86MtuDyZ8VKcakdmSMcxfhSShfe+fC49x9tIPqv3HjqPuGssr6FzHkktV+V73FDc2sqL5Vy+ZFZFyk6mnjnb6DgTxbqc3qLhSa9FVqbpvj7RxpVHTmprgf0G11wCNRWFayNOfqAIAgCAIAgCAIAgCAIAgCAIAgCAIAgCAIAgCAIAgCAIAgCAIAgCAIAgCAIAgCAIAgMn7Wa8uqWQ37sbM630nk6fBrfErT4LSUaLnxb8ClxKbdRR5PyQmBYQ/KFOHaRnk9Wsc4e9oPRTMRk42s2vebSI9ok68U/e43NYw0QQBAEBw5byc2op5IXjQ9pA4HW1w4g2PRdres6NSM1wOdWmqkHF8T+edY5hbrRmYP6Oo4y2NjTrDWg8wAFgZvOTaNVFZJHsvk9CAIAgCAIAgCAIAgCAIAgCAIAgCAIAgCAIAgCAIAgCAIAgCAIAgCAIAgCAIAgCAIDJO1ihLKtk1u7LGBf6TCQR4Fq0+C1VKi4cU/EpcRg1UUuX8FSyZXOgmjmZ50bg4DfbWOouOqtKtNVYOD0e4g05uElJcDfMkZTjqYmzROu1w6g7WuGwhYmvRnRm4TW80lOpGpFSidi5HQIAgIbFuWW0lK+QnvkFsY2l5Gjw1ngFLsrd16yjw49BwuKypU3LsMr7PsgmpqmuI/RQkOedhI0tZ1IvyBWkxO6VGi0vqluX5ZT2VB1Kib0RtqyBfhAEAQBAEAQBAEAQBAEAQBAEAQBAEAQBAEAQBAEAQBAEAQBAEAQBAEAQBAEAQBAEAQEbiDIsdZCYZObXDW1w1OHieYJUi2uZ29Tbj/JyrUY1Y7MjFsQYbno3ESsJZfuyN0sPX0TwPv1rW215SuF8j38nEoK1vOk/mW7lOfI2WpqV+fBIW31jWx3tNOg89fFfde2p147NRZ+J80q06Tzgy9ZP7UtFp6c33xu/hdq8VTVcD/8Ajn2+a8ixhif/AHHsJMdp1JbzJ+WYz/Wo/wCy3HLHtfkdf3KlyP31kflDtTba0EDidhkcAPqtvfxC70sDln/cl2epznia/wBY9pE0mH67KkomqSY49jnC1m7oovDSedypM7u2sobFLe/er99RxjQrXMtqpuXvRGn5IyXHTRNhhbmtb4k7XOO0nes7WrzrTc5veW9OnGnHZidq5H2EAQBAEAQBAEAQBAEAQBAEAQBAEAQBAEAQBAEAQBAEAQBAEAQBAEAQBAEAQBAEAQBAEB+PaCLEAg6wdS9Ty3oFWy9hGjcx0nydod9AuYPBhAKsbbELlSUdt5c+/wASJVtaLWez+PAy7KFCxsha1thzPxK0dKrKUc2yoqU4qWSJfC+Q4JnASMztPrvG3gQol5c1aa+V9yO9vQpz1Xiafk3DlLT6YoGNI9K13fXdc+9Z6reV6u6cm/fIi1p29KH0xRKqMdggCAIAgCAIAgCAIAgC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AutoShape 4" descr="data:image/jpeg;base64,/9j/4AAQSkZJRgABAQAAAQABAAD/2wCEAAkGBxQSERUSEhMWFhUUFhoaFxgYFRceFhkZGBUWGBwYGBUYHCkgGCAmHBQVITEhJSorLi4uFyAzODMsNyguLiwBCgoKDg0OGxAQGywkICY3LSwtLzQsLCwyLzcsLCwsLCwsLCwsLDQsLyw0LC8sLDQsLCwsLCwsLC8sLCwsLCwsLP/AABEIAIMBgAMBEQACEQEDEQH/xAAcAAEAAwEBAQEBAAAAAAAAAAAABQYHBAMCAQj/xABKEAABAwIBCQMHCAYJBQEAAAABAAIDBBEGBRIhMUFRYXGBByKREzJCUnKhwRQ0YpKxsrPRIzVTgsLwJDNDc5Oi0uHiFhclVMOD/8QAGwEBAAMBAQEBAAAAAAAAAAAAAAQFBgMBAgf/xAA7EQACAQIDAwoFAwUAAQUAAAAAAQIDBAURMRIhQVFhcYGRobHR4fATIjI0wRQV8QYjM0JSgiRDU3Ki/9oADAMBAAIRAxEAPwDcUAQHzJIGgucQANJJNgBvJOpepNvJHjaW9lNy12hwxktgaZnete0fjrd0FuKt7fB6s99R7K7/AH7yIFXEIR3QWfgVh2KMo1bi2HOHCFmgc3m5HiFZfobO3WdTvf49CH+quaryh3L8noMJZTl0yPIv+0qHH7pcvj9wsae6K7I/weq0upavtl/J5v7Pq0bYjyld8WhfSxe15+z1PP0Ffm7fQj6rI2UabSWztA2xyOI5/o3Gy7wubOtuzi+leaOUqNxT5ep+R50WMq2LVO5wGx4DvEnve9fVTDbaesMujceQvK0dJZ9O8tOSe07UKmG3049Pixx+wnkqyvgnGlLqfn6E2niXCouzyLzkvKsNSzPgka8bbaxwc06WnmqatQqUZbNRZFjTqwqLOLzO1cToEAQBAEAQBAEAQBAEAQBAEAQBAEAQBAEAQBAEAQBAEBVMYZdmjHkaWKRzz50gjcWtG5uixPuHPV8yfIVl9dVYfJRi2+XJ7ikTYqrmktdM9rhrBYwEcwW6F8ZsppX91F5Sk0+heR+RYqrnODWzuLnEAANZckmwA7u9M2exv7qTSUt76PI0/D9LPHF/SZTJI7SdDc1v0RYC/Eros+Jo7aFSMP7ss2Si9JAQBAEAQBAEAQHDljKsdNEZZXWA0Aek47GtG0rtQoTrz2II51asaUdqRkWJMTS1jjnHNiB7sYPdHFx9I8fCy1dpY07dbt8uXy5Cir3M6z36chYsJYEzwJqsENOlsWkEje86x7OvfuVffYrstwo68X5eZKtrHaW1U7PM0Smp2RtDI2ta0ag0AAdAqCc5Te1J5stoxUVkkeq+T0IAgK/iLCFPVgkt8nLskYLG/wBIanjnp3EKda4hWobk848j/HIRa9pTq79Hy+9TI8v5Dlo5fJyjXpa4ea8bwfC41i/Jam2uqdxDah1rkKStRlSlsyO7BOSaieoDqd7ogy2fKPRHq21OJ9U6N644hXo0qWVRZ56L3p0nW0pVJzzg8stWbaB1WONAfqAIAgCAIAgCAIAgCAIAgCAIAgCAIAgCAIAgCAIAgCAIDGsc/P5+bfw2Lk9TJYl9zLq8EeOD/n1P7fwK8Wp5h/3EDa12NcEAQBAEAQBAEB51M7Y2Oe8gNaCXE6gALkr6hFzkox1Z5KSis2YpifLz6yYvNwxuiNvqt3n6R1nw2LY2dpG3p7K14v3wM7cV3Wnnw4E72cYeEzzUyi8cZswHU54035N0deSg4teOnH4UNXr0evh0kqwt9t/ElotOn08eg1JZouQgCAIAgCAqGOcOyVs1KxvdY0SmR/qgmKwA2k2NuR3K1w68hbU6je9vLJdpBu7eVaUUtN+fcWTJeTo6eJsUTc1rfEnaSdpO9V9atOtNzm82S6dONOOzHQ61yPsIAgCAIAgCAIAgCAIAgCAIAgCAIAgCAIAgCAIAgCAIAgMYx0f6fPzb+GxcnqZLEvuZdXgjywb8+p/b+BXi1PMP+5h74G2Lsa4IAgCAIAgCAICgdqeWM1jKVp0v78nsg90dXAn9xXmDW+cnWfDcvz75ysxGtklTXHe/fvQzdoJNgLk6AN5OoLQ5palR0G85EyeKenjhHoNAJ3u1uPUknqsRcVnWqym+PtGmo01Tgorgdy4nQIAgCAIAgCAIAgCAIAgCAIAgCAIAgCAIAgCAIAgCAIAgCAIAgCAIAgCAIDF8dn/yE/Nv4bFyepk8S+5l1eCPLBvz6n9v4FeLU+cP+5gbauxrggCAIAgCAIAgMOxjW+Wrp3bA8sHKPufaCeq2dhS+HbwXNn27zOXU9utJ9XYfGEoPKVtO06vKA/Uu/wDhXt7PYt5vm8dx5bR2q0Vz+G83RYs0gQBAEAQBAEAQBAEAQH45wAudAGtAlmU7LmOWMJbTtDyPTd5nQa3e4c1EqXSW6JcW2Eyl81V5c3H0I+GmynVjOL3RtOq7vJi3BrRneK5pV6m/PLuJEp2NvuSzfb47j4qMGVgFxK153eUffxIR21TlPY4nbPc4tdSIN+UKylfmOkljcPRc4kcwHXBHELjt1IPLNomqjbV47SSaLHkTH+kMqmi37Rg1e0z4jwXend8Jldc4Ru2qL6n+H59pe4ZmvaHMIc1wuCDcEbwVNTTWaKOUXF5Nbz7Xp4EB8SyBoLnGwG0r4qVIU4uc3kkfUYuTyRC1WXCTmxN6kaTyas1c49OUti2j1ve30Lz7Cxp2KSzqP30nwKKpk0ueW8C63uavlWWJ3G+pPZ6Xl3RPXWtqe6Kz6vM85ckTN0g53Jxv71yq4RewWcZbXRJ59/mfcbujLc1l1HJHXysNs52jWHafcVBhiF3Qlltvdwe/xO8relNZ5LqJegy4HHNkGad/on8lf2OOQqtQrLZfLw9Pe8gV7Fx3w3rvJhXxACAICl4mx6yAmOnAkkGguJ/RtPTS88BYcVcWmEyqpSqbl3vy97ivuL+MPlhvfd6kdTZNypWt8pJOYGO0gXLTb2GWNvaN1InWsLZ7MYbT7e9/hHGNO6rLOUsl2eH5ZH5VwRWxtL2Sma2sNe8P6NcdPjddqOJ2s3k47PUsjnUsq8VmpZ9bKg6okBsXvBGggudcEbCL6FbbEHwXYiDtS5X2s7sj0FRVOLIX3cBfNMuaSN4BOlca9WjQW1NbujM6UqdSq8ovf0lzwngmZsnlKxxzWHuxiQuDjveQbWG7bt0a6e9xOm4bNBb3q8ssugsLaympbVV9WZoaoS0MVx3+sJ+bfw2Lk9WZPEvuZdXgjzwZ8+p/b+BXi1PnD/uYG3Lsa4ICNy3luKlbeQ6T5rB5zumwcSudSrGC3km2talxLKPWymnL9dWvLKduY0a83YPpSu28rKJ8WrUeUffWXH6O1tY7VV5vn/C/k+5MHVjhd1Q0u3GSQ++y9/T1Hq/E+ViVrHcobuhEFXCso3APfKy+oh5LHcjex5a1wl8Sm97ZOp/prmOcUn1byYyJj17SG1Iz2+uBZ44kDQ4crHmu1O6a3TIdzhMJLOlufJw9DQoJmvaHsIc1wuCNRBU5NNZooJRcW4yWTP57nkznOd6zifEk/Fb+MckkZRvNtk5gE/8Akafm/wDCeoWJ/az6vFEiz/zx6/Bm2LHGhCAIAgCAIAgCAIAgCAzXGuJTM8wRH9E02cR6bh/CPfr3KuuK+09laGlw6xVOKqTXzPTm9TuwBkBrh8qlF9NogdWg2L7b7ggcr7l0tqSfzvqOGK3ji/gw6/LzL4ppQhARuXsjR1URjeNI8x21p3jhvG1c6lNVFkyRbXM6E9qPWuUxqupnRSPieLOYbEfEcCLEcCqmScXkzX05xqQU46Mn8E4kNNKIpD+hkNjf0HH0huG/x2ae9vW2Hk9CBiNkq0NuK+Zd/N5GsKzMufL3gAkmwGkr5nOMIuUnkkepNvJFUylXmV25o80fE8VgsRxCd3Uz0itF+Xz+BeW9uqUefiTeRqAMaHEd9w8Adi02EYdG3pqpNfO+7m8yuu7hzlsrREkrkhhAR2V8nCVucB3wNHHgVU4ph0bmG1FfOtOfmf45CXa3DpyyehVCsOXhPYfyj/ZOPsn+H8lqMExFt/p6j/8Aq/x5FXfW3/uR6/MnlpisKZ2j4gMMYp4zaSUEuI1tj1aNxcbi+4FW+E2iqS+JLRac79PIr7+4cI7EdX4epUMAZMbPWNzhdkTTIRsJBAaPFwP7qtsTrulQeWr3eZAsqSnVWei3+RsSyRfhAZ/2mYcBZ8siFnNt5UD0m6g/mNAPDkr3CLxp/Anpw8vfHpKvELdZfFj1+ZnFNUOje2SNxa9hu0jWD/OxaCcIzi4yWaZVRk4vNam5YYywKumZMNBOh43PGgjltHAhYu8t3b1XDs6DR29ZVaakSqjHYxXHn6wn5t/DYuT1MniX3MurwR5YM+f0/t/AotTzD/uYm3rqa04Mt5TbTQuldptqHrOOofzsuvipNQjtM721CVeooIyljpa2paHOu+V1r7GjgNgAvo4Kr+apPfqzVtU7Wi8luXvvNcydQMgjbHGLNb4k7STtJVrCKiskZKtWlVm5ze86V9HI5cp0DJ4nRSC7XDqDsI3EL5nBTWTOtGtKlNTjqjEauIxvfGdbHOaebXFp94VM1k2jZwkpxUlxyfaXPszywQ91K491wLo+Dh5zRzGnod6mWlTfsMp8Xtk4qstdH+PIz2sjzZHt9V7m+DiPgv0ynLagnypH5tJZSa6Tsw3VeSq4JDqbK2/InNPuJXG7ht0Jx5mdKEtmrF85vaxBpQgCAIAgCAIAgCAICBxrlM09I8tNnv7jTtBde5HJod1suFxPYg8idh1BVq6T0W99RkWcqs1xt2RIBHTwsHoxsHXNFz4q4prKCRibme3WlLlbO1fZxCAIDOu1LJtnR1LR53cfzAJafDOHQKBeQ3qXUaDBq+alSfSvyUElQi8NjwLlIz0bC43dHeN37uoniWlp6q1t57VNZmRxKiqVw0tHvXX6ntiSps1sY9LSeQ/3+xUf9Q3LhTjRX+299C834H1h9LOTm+BB0rc57Wna4DxIWXtoKdaEHxaXayzqPZg3zMuy/SzOBAEAQFSy/T5kpI1P73Xb79PVYbGrb4Ny2tJb/Pz6y8sqm3S38NxHseQQRrBuOYVXCbhJSjqt6JbSayZeKWbPY149IA+K/R7eqq1KNRcUmZupDYm48hjeOaoyV8xOppDBwDWgfbnHqtth0FC2jz7+0zd5LarS7CY7KZB8plbtMVx0e2/3gomNL+zF8/4JGGv+41zGorNFyEB51MDZGOY4Xa9paRvBFivqEnCSktUeSipLJn8+1lOY5HxnXG9zDza4t+C3cJqcVJcUn2mXlHZk48m40PsgnJbUx7GujcObg8H8MKgxyKzhLpXZl5lrhjeUl0e+40NUJaGKY8/WE/Nv4bFyeplMS+5l1eCPLBfz+n9v4FFqfOH/AHETcF1NaZ12nV5MscAOhrc883EgeAafrKBeT3qJosGo5QlU5d3Z77jg7Omg1ov6MbyOegfY4rna/wCQ74s8rbrRqiszLETlbElNT3Ekgzh6De8/wGrrZcp1oQ1ZKoWVatvjHdy6IqVXjeoqHGOihI42z387Dus63CiyuZzeVNFtDC6NFbVxL8LzfceGTez+aQ59TIGXNyB3pCTpN3eaDx0ryFpJ75PI+q2L04LZpLPuXvsLnkfDVNTWMcYzx6bu8/doJ83pZS6dGENEVFe9rV903u5NF76TJcb0fka+dttDn544iTvH/MXDotxh9T4ltB8m7s3GSu4bFaS6+0giphGN5wvlT5TSxS37xbZ/tt0O94v1WJvKHwa0ocOHRwNLb1fiU1IlVGOwQBAEBD4my82kizs0vkdoYxoJud5tqaNpUu0tXcTyzyXFnCvW+FHPLN8hmjsaZSvrcOAgFh4tWh/bbL3L1Kn9Xc+0eUmOMoN86TNvqvCwX8Wr1YZaPRd78zx3twtX3Hx/19Xfth/hx/6V9ftVr/z3s8/XV+XuLxgWor6gCepltCfMb5NgL/pEgXDd208tdNiMLWk/h0o/Nxeb3evgWFpKvUW3N7uG7U4+1Wb5uzYc93hmD+IrN3r+lGtwSP1y6F4lAJUEvzc8ky58EThqdGw+LQVdQecUzD147NWS5G/E619HIIAgIDHdN5Sgm3sAeP3SCfddcLmOdNk7DZ7FzHn3dpjJKqjXmj9ksh8nUN2B7D1c0g/dCn2ejM9ja+aD5n77yUxE+81tzQPj8Vlcfk3d5ciXmeWCypHFROtIw7nt+8FWWcsrim3/ANR8USKyzpyXM/Au6/SjOBAEAQEJimPuMdudbxH+yzv9R006MJ8jy7V6FjhsvncStLIFwW/D7rwN4X+8VvMFbdlDPn8WUN8sqz6vAyPG1OY6+cH0nZw4h4DvtJHRfo2HzU7aDXR2GSu47NaR+YOykKesie42aTmO5P0XPAHNPRe39H4tvKK11XULWp8Oqn1dptyxpoggCAwrGFvl1Tm6vKnx0X991tbHP9NDPkM5dZfGllyl97KKAsppJiLeWf3eLWAgH6xf4KjxqqpVVBcF4+0WWG08qbly/gvCpixMTx7+sJ+bfw2Lk9WZTEfuZdXgjywX8/p/b+BRanmH/cRNxXU1hkGPZCcoTD1cwD/CYftcVVXLzqv3wNdhiytYdfiziw9lg0k3lg3Os1wte2sb7HaAvilU+HLaO13bK4p7DeRZPKZTr9V4Yjzjbbn57umhSM69XmXYVuVhaa/NLt9ES2Sez6GOxncZTuHdZ4A3Pj0XWFpFfVvItfGKs91NbK7WWylpWRtDI2NY0bGgAeAUpRSWSKqdSU3nJ5s9l6fAQGe9rGSM5kdU0eZ3JPZJ7p6OJH74V7gtxlJ0Xx3r8++Yq8SpZpVFw3P371MyWiKkuvZliAQzGnkNo5j3SdTZNQ+sLDmBvVRi9p8Sn8WOsdej0J9hX2JbD0fj6mtLLl2EAQBAEAQGa9seul5Tf/FaDAtKn/j+SqxP/Tr/AAZs5aAqXof0LkEf0WD+5j+41YW4/wA0+l+JqKX0LoRUO1aDuwSbA57frBpH3Cqu9W5M0GCT3zj0Ps/kzy6gmgNfwFWeUoY98d2H906P8parW2lnTXYZLE6excy59/b6lhXcrwgCAjsRC9JUA/sJPw3LnV+iXQyRaPKvDpXiYUSqc2pp3ZRTEU8sh9OSw4hjR8XHwVjZr5WzN41POrGPIvE7sSMtNf1mj3XHwWU/qGm43SlypeR7YSzpZcjIq6o08tCcXumlz2NcPSAPiF+m0Kqq0o1FxSZmqkNiTjyHoup8BAEBF4jH6A8x9qp8dX/o5dK8SbYf5l1lSWFL0uWQ482BnEX8ST9hC/QcJp/Ds4J8mfa8zPXktqtL3oVftJw66ZgqYheSMWe0a3M13A2lpJNtxPBarCbxU5fCm9z05n6lLf27mtuOq8PQytaYpTVsB4ubMxtPO4CZos0k/wBYBq0+tvG3XvtmMSw905OpTXyvXm9C7s7tTWxN7/H1LqqcsCHxLiGKjiLnkF5BzI795x5bBvKl2lpO4nlHTi+Q4V7iNGOb14Iy7DWHJcoTGR9xGXl0sm8k3c1m9xJ5C/Q6S7vKdpT2VrluXnzeJTULedeWb04vy97jZKanbGxsbAGtYAGgagBoAWSnNzk5S1ZfxiorJHqvk9MTx7+sJ+bfw2Lk9TK4j9zLq8EeWC/n9P7fwKLU+cP+4ibiuprDJ+0mnzK0u2SRtdfiLsP3R4qsu1lUzNThE9q3y5G/MrdLUGN7JG62ODhzaQfgo6eTzLGcFOLi+O43aiqWyxskYbte0OHIi6uoyUlmjEVIOnJwlqtx7L0+AgCAIDyq6ZsrHRvF2vaWuG8EWK+oTcJKUdUeSipJpmF4nyE+inMTrlp0xv8AWb+Y1EfAhbO0uo3NPbWvFcnvgZy4oOjPZenAibqUcTWMBYyE7RT1DrTAWa4/2g/18NuvesxiWHOk3Upr5ePN6F1Z3amtievj6l3VOWAQBAEAQGadsmul5Tf/ABWgwLSp/wCP5KrE/wDTr/Bm7loEVL0P6FyF81g/uY/uNWFuP8sul+JqKf0LoRy4syV8ppZIx59s5ntN0gddI6qJXp7cGidY3HwKym9NH0P3mYqeOg+9U5si59meVxHM6ncdEulvttGrq37oUy0qZS2XxKfGLfbpqquGvR6fk09WJmggCAg8bVYioZyfSYWDiX934k9FxuJZU2TcPpudzBcjz7N5i8ELnuaxgu5xAaN5JsAqpJt5I10pKKcpaI3XIOTRTU8cA05jdJ3uOlx6uJKuKcNiKiYu5rOtVlUfH2jnxHS50YeNbNfsnX8D4qlx60dWgqkdY+HHz7SRYVdmey+JV1iS6LLhqruwxnW3SOR/I/aFsv6fu1Ok6L1jp0PyfiinxCllLbXEmloSuCAICFxTNaNrdrne4D8yFQf1DV2beMOLfcvaLHDoZ1HLkRX6ClMsgYNus7htKy9layua0aa6+ZcS0r1VSg5MvLW2FhqC/RkklkjNt5vNn6vTwqWIMBwVBMkZMMh0ktF2OO8s0aeII6q0tcVq0Vsy+Zd/aQa9hTqPOO5++BVJ+zSqB7skLhxLh7s0/arSONUHqmuzzIUsNq8GmQ+UK+spZHU5qpLx2BzZXlou0GwJ06iFKpUravFVVBb+VI4TqVqTcHJ7uc+MMZO+W1jI5XOIddzyXEuLWi9s46dOgdV7eVv01ByguZdZ5b0/jVUpPpNvp4GxtDGNDWtFgALADgFjpSlNuUnmzRRiorJHovk9CAxLHv6wn9pv4bFyerMriP3MurwR5YK+f0/t/Arxanlh9xE3JdjVlP7S8lGWnEzR3oCSfYdbO8CAeQKiXdPOO1yFvhFxsVfhvSXjwMsuq00xfOznEYZ/RJTYE3iJ1Ak6WdTpHEkblNta2XyPqKPFrJy/vQ6/PzNHVgZ4IAgCAICPy5kaKriMUwuNYI85p9Zp2Fd7e4nQntw/k5VqMasdmRjeJsLT0TiXjOiv3ZWju8A4egeB6ErWWl9SuVu3S5PLlKKvbTovfpykECphHL5hrtFfEBHVAytGgSD+sHtA+fz181S3eDxn81Hc+Th6eHQWNDEJR+WpvXLx9TQ8lZep6kXhmY4+rezxzYdI8FRVrWtRfzxa8O0tKdenU+lkko51CA/CUBl3a7WRvfTNY9riwS5wa4Etv5K1wNV80+C0eCU5xU3JNZ5Zd5UYlKLcUny/gz12pXpVvQ/obIXzWD+5j+41YW4/yy6X4mop/QuhHcuJ9me48wk4udVU7b30ysGu/rtG3iOu9QLm3ee3HrL7DMQSSo1X0P8AD/Bn0chaQ5pIIIII1gg3BHEFQS+aTWTNcwji1lU0RyENnA0jUH/SZ8RrHJWlC4U1k9TK32HyoPajvj4dJZ1JK08552saXvcGtaLkkgADiSvG0lmz6jFyeUVmzJscYl+WSNihuYmHu6DeR50Zwbr4Aa9J3qtuK3xHktDT4fZfpoOc/qfcvepaMB4RNPaonH6UjuN/Zg6yfpEeA0bSpFvQ2fmlqVuJYh8X+3T+ni+X0LqpZUH4QjWe5gqmWclGMlzRdh/y8Dw4rEYrhUreTqU1nB93pye87y0ulUWzL6vEj6WoMbw9usfzZVVtcTt6iqQ1XvIlVKaqRcZFxyflBkrbtOna3aPzHFb+yv6V3DOD38VxXvlKCvbzpPJ6cp1qacDyqahsbc55AH86htXGvcU6ENuo8kfdOnKo9mKKjW1DqmXugnY1u4cfisNd16uI3HyJ8iXN71L6jThbU/mfSyx5IyaIW6dLz5x+A4LWYZh0bOnv3yer/C5vEqLq5daXMtCQVmRQgCAIDEceUjo6+bOGh5D2ne1wGrkQR0Wxw2op20cuG4z15BxrSz47yLyRlN9NMyaO2cw6jqIIsWngQSpNejGtTdOWjONKo6c1NcDacN4khrWXjNngd+M+c3/UOI9x0LIXdnUtpZS04M0FC4hWWa15CZUQ7hAYZjWobJXzuYQW5wFxq7rGtPvBXF6mUv5KVxJo5sNVrYauGV+hrXjOO4HQT0vfovE958WlRU60ZPQ3KmyjFILxyxuv6r2n7Cu2aNXGpCX0tM6XNBFiAQRpGwgr0+08t6MixlhZ1I8yRgmBx0H1CfRdw3Hpr11Veg6bzWhq7C/jcR2ZfUu/nX5Kwo5ZF1w5j98QEdSDI0aA8f1gH0r+fz181MpXTjulvKa7wmNR7VLc+Th6F1pMW0cguKiNvB5zD4Pspcbim+P4KeeH3MHvg+rf4H3UYpo2C7qmI8GvDj9VlyvXXpr/AGR8xsbiWkH2ZeJw5PxQauTMpI3FjT35pBZjRua3W5x3G1tZXxGt8R5QXWdqtireG1Wlv4RWvW+C7SzKQV4QHy9gcCCAQdBBFweYXqbTzQazKdlrs5ppiXQkwOOxumP6h1dCArW3xitT3T+Zd/b5kCrh9Oe+O7w7CoV/ZzWM8zMlH0XWPg+w96taeMW8vqzXV5EGeH1o6ZMh5sLVjDppZdHqtzvuXUqN9by0mu3LxOErastYv30HTTxZUZoY2taNwE1vyC5ylYy3ycP/AMn3H9StNrvOxlNlh+r5X1kLftcFxc8Oj/x2ZnRRvH/0en/ReU5v60n/APWfO9wLl5+5WVP6O6OXke/o7mf1d7/kkaLssf8A2tQ1vBjCfe4j7FHqY5H/AEg+tnWGGP8A2kWLJ/Z1Rx6XtfKfpu0fVZYHrdQauL3E9Go9C88yVCwox139JbIow1oa0ABoAAGoACwAVY2282TEstyPpeHoQFby9gunqSX2MUh1uZaxP0m6jz0Hio9S2hPfoywtsSrUVs6rkf4ZUKvs5qWn9HJG8bLlzXeFiPeosrOa0aLaGM0X9Sa7zqpsj5YYM1sxA4ytd73Alfap3C3JnKdxh0nm492XhkepwPWVBBq6u4GwFz7cgc1rV7+mqT+uR8fudvRWVGn4LzLTkHC1PSaY25z9sj9L+mxvQBSKdCFPTUrbm+rV90nu5Fp69ZNrsQwgCA/CEaz3METWZAY/Sw5h4aW+GxUV1gNCq9qn8r7uzyJ9K/qR3S3+JGuyBM03aWm2ogkFVLwG7pyzpyXSm0yWr+jJZSTOhlLWas+3Nw+211MjbYvllt968szk6tnrs9x9MyA95vNKTyuT4nV4L2OBVastq5qZ9G/vfkePEIQWVKPvqJekomRCzG23naeZV7bWdG2js0o5ePaQKtadV5yZ0KScggPKpqGRtL5HNY0a3OIAHMlfUISm9mKzZ5KSis2VDKnaRTR3ETXzHeBms+s7T4Aq1o4NXnvm1HvfvrINTEaUfp3kM3HtdP8ANqUEcGSSW/eFgOoUv9qtaX+Wp3pd28j/AK6vP/HDxfkcGWMnZVrc3y1PfNvm6ImkX1i5de3Dgu9CtYW2exPXpf4OdWndVvqj4L8lXynkuanfmTxuY4i4vaxHBwJB6FWNGvTrR2qbzRDqUp03lNZHjSVb4ntkjcWPabhw1j8xwOgr7nCM4uMlmmfMZOL2ovJmx4JxY2tYWPs2dg7zRqcNWe3hvGy/ELJ4hYO2lnHfF6eTL61ulWWT1JXL+T5KiIxRzeRztDnBl3Fu4HOGbzVa1mda9OVSOzGWRS/+1g/9o/4X/NfHw+crP2eP/fd6j/tYP/aP+F/zT4fOP2eP/fd6nVk3szijla+WUytbpzMzNBOy5zjo4bU+HynSlhUIyTk8+YvbRbQNQXQtT8kYHAhwBBFiCLgjcQh6m080UzLPZ3DIS6B5hJ9G2dH0F7t8bcFEnaRe+O4t6GMVILKotruZWajs8rGnu+SeODyPc4BR3aVFyFhHF7d65rqPOPs+rSdLY28TJ+QKfpanMfTxa2XF9hPZJ7NGgh1TLnfQjuAeBedNuQHNdoWa/wBmQa2MtrKlHLnfl/Je6SlZEwRxtDGt1ACwUxRUVkimnOU5bUnmz2Xp8BAEAQBAEAQBAEAQBAEAQBAEAQBAEAQBAEAQBAEAQBAEAQBARuIMsx0kDppNNtDWjW5x1NH86ACVItreVxUUI/wcq1aNKG1IxbLuXJqyTOlJOnuRtvmtvqDW7Tx1la63taVvHKHW/Mz9atOtLOXYaJhPAUUTWyVTRJKdOYdLGcLanHeTo3bzQ3uKzqNxpPKPLxfkWttYxgtqpvfci7NaALAWA2DUqdvPUsD9QHHlXJkVTGYpmBzT4g72nWDxC60a86MtuDyZ8VKcakdmSMcxfhSShfe+fC49x9tIPqv3HjqPuGssr6FzHkktV+V73FDc2sqL5Vy+ZFZFyk6mnjnb6DgTxbqc3qLhSa9FVqbpvj7RxpVHTmprgf0G11wCNRWFayNOfqAIAgCAIAgCAIAgCAIAgCAIAgCAIAgCAIAgCAIAgCAIAgCAIAgCAIAgCAIAgCAIAgMn7Wa8uqWQ37sbM630nk6fBrfErT4LSUaLnxb8ClxKbdRR5PyQmBYQ/KFOHaRnk9Wsc4e9oPRTMRk42s2vebSI9ok68U/e43NYw0QQBAEBw5byc2op5IXjQ9pA4HW1w4g2PRdres6NSM1wOdWmqkHF8T+edY5hbrRmYP6Oo4y2NjTrDWg8wAFgZvOTaNVFZJHsvk9CAIAgCAIAgCAIAgCAIAgCAIAgCAIAgCAIAgCAIAgCAIAgCAIAgCAIAgCAIAgCAIDJO1ihLKtk1u7LGBf6TCQR4Fq0+C1VKi4cU/EpcRg1UUuX8FSyZXOgmjmZ50bg4DfbWOouOqtKtNVYOD0e4g05uElJcDfMkZTjqYmzROu1w6g7WuGwhYmvRnRm4TW80lOpGpFSidi5HQIAgIbFuWW0lK+QnvkFsY2l5Gjw1ngFLsrd16yjw49BwuKypU3LsMr7PsgmpqmuI/RQkOedhI0tZ1IvyBWkxO6VGi0vqluX5ZT2VB1Kib0RtqyBfhAEAQBAEAQBAEAQBAEAQBAEAQBAEAQBAEAQBAEAQBAEAQBAEAQBAEAQBAEAQBAEAQEbiDIsdZCYZObXDW1w1OHieYJUi2uZ29Tbj/JyrUY1Y7MjFsQYbno3ESsJZfuyN0sPX0TwPv1rW215SuF8j38nEoK1vOk/mW7lOfI2WpqV+fBIW31jWx3tNOg89fFfde2p147NRZ+J80q06Tzgy9ZP7UtFp6c33xu/hdq8VTVcD/8Ajn2+a8ixhif/AHHsJMdp1JbzJ+WYz/Wo/wCy3HLHtfkdf3KlyP31kflDtTba0EDidhkcAPqtvfxC70sDln/cl2epznia/wBY9pE0mH67KkomqSY49jnC1m7oovDSedypM7u2sobFLe/er99RxjQrXMtqpuXvRGn5IyXHTRNhhbmtb4k7XOO0nes7WrzrTc5veW9OnGnHZidq5H2EAQBAEAQBAEAQBAEAQBAEAQBAEAQBAEAQBAEAQBAEAQBAEAQBAEAQBAEAQBAEAQBAEB+PaCLEAg6wdS9Ty3oFWy9hGjcx0nydod9AuYPBhAKsbbELlSUdt5c+/wASJVtaLWez+PAy7KFCxsha1thzPxK0dKrKUc2yoqU4qWSJfC+Q4JnASMztPrvG3gQol5c1aa+V9yO9vQpz1Xiafk3DlLT6YoGNI9K13fXdc+9Z6reV6u6cm/fIi1p29KH0xRKqMdggCAIAgCAIAgCAIAgCA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4332589" y="2086188"/>
            <a:ext cx="902670" cy="902670"/>
            <a:chOff x="4332589" y="2086188"/>
            <a:chExt cx="902670" cy="902670"/>
          </a:xfrm>
        </p:grpSpPr>
        <p:grpSp>
          <p:nvGrpSpPr>
            <p:cNvPr id="182" name="Groep 181"/>
            <p:cNvGrpSpPr/>
            <p:nvPr/>
          </p:nvGrpSpPr>
          <p:grpSpPr>
            <a:xfrm>
              <a:off x="4332589" y="2086188"/>
              <a:ext cx="902670" cy="902670"/>
              <a:chOff x="3506819" y="678934"/>
              <a:chExt cx="902670" cy="902670"/>
            </a:xfrm>
            <a:solidFill>
              <a:srgbClr val="00B0F0"/>
            </a:solidFill>
          </p:grpSpPr>
          <p:sp>
            <p:nvSpPr>
              <p:cNvPr id="183" name="Ovaal 182">
                <a:hlinkClick r:id="" action="ppaction://customshow?id=0&amp;return=true"/>
              </p:cNvPr>
              <p:cNvSpPr/>
              <p:nvPr/>
            </p:nvSpPr>
            <p:spPr>
              <a:xfrm>
                <a:off x="3506819" y="678934"/>
                <a:ext cx="902670" cy="90267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84" name="Ovaal 6">
                <a:hlinkClick r:id="" action="ppaction://customshow?id=0"/>
              </p:cNvPr>
              <p:cNvSpPr/>
              <p:nvPr/>
            </p:nvSpPr>
            <p:spPr>
              <a:xfrm>
                <a:off x="3639012" y="811127"/>
                <a:ext cx="638284" cy="6382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 </a:t>
                </a:r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dirty="0" smtClean="0"/>
                  <a:t>Module</a:t>
                </a:r>
                <a:endParaRPr lang="nl-NL" sz="800" kern="1200" dirty="0"/>
              </a:p>
            </p:txBody>
          </p:sp>
        </p:grpSp>
        <p:pic>
          <p:nvPicPr>
            <p:cNvPr id="1030" name="Picture 6" descr="http://2.bp.blogspot.com/-ZVxEkrY04Fs/U15D5uCL-xI/AAAAAAAAOdQ/pJ-Wc99LmPY/s1600/logo_col_874x288.png">
              <a:hlinkClick r:id="" action="ppaction://customshow?id=0&amp;return=true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572" y="2338899"/>
              <a:ext cx="647973" cy="22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25" y="2845084"/>
            <a:ext cx="208034" cy="2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joinuniverse.com/wp-content/uploads/2014/09/twitter-marketing-campa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14" y="2882709"/>
            <a:ext cx="190113" cy="1901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ocialmediadna.nl/wp-content/uploads/2013/01/blog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33" y="1957388"/>
            <a:ext cx="258394" cy="2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greenflashinternet.nl/uploads/pics/RS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47" y="2600236"/>
            <a:ext cx="214449" cy="2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2.bp.blogspot.com/-dynEgjTQQco/VCK_78CmzdI/AAAAAAAAAZM/urWGtjfUOjA/s1600/pnr-status-sms-ale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82" y="2156361"/>
            <a:ext cx="349694" cy="3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vn.nl/images/linkedin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12" y="2017096"/>
            <a:ext cx="201681" cy="2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upload.wikimedia.org/wikipedia/commons/b/b1/Email_Shiny_Ico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8" descr="http://upload.wikimedia.org/wikipedia/commons/b/b1/Email_Shiny_Ico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8" name="Picture 14" descr="https://encrypted-tbn0.gstatic.com/images?q=tbn:ANd9GcTRb-UqUU4ujFrZd-gdTvx_lg6hcKFkiEQIBn-rdbgTMga5Kg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81" y="2600236"/>
            <a:ext cx="219024" cy="2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ebstudiopanama.com/wp-content/uploads/2014/03/service-sem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t="52804" r="16895" b="25641"/>
          <a:stretch/>
        </p:blipFill>
        <p:spPr bwMode="auto">
          <a:xfrm>
            <a:off x="7582022" y="1805160"/>
            <a:ext cx="1193031" cy="2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emerce.nl/content/uploads/2014/05/beslist.nl-logo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3" b="32109"/>
          <a:stretch/>
        </p:blipFill>
        <p:spPr bwMode="auto">
          <a:xfrm>
            <a:off x="7509666" y="2082156"/>
            <a:ext cx="1155429" cy="2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oneymorning.com/files/2014/08/alibaba-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22" y="2414233"/>
            <a:ext cx="1030924" cy="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static.apparata.nl/images/2013/Facebook-Ads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4" b="2732"/>
          <a:stretch/>
        </p:blipFill>
        <p:spPr bwMode="auto">
          <a:xfrm>
            <a:off x="7582022" y="3066761"/>
            <a:ext cx="1010716" cy="3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0.gravatar.com/blavatar/653166773dc88127bd3afe0b6dfe5ea7?s=20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47" y="2227917"/>
            <a:ext cx="215400" cy="2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5148064" y="843558"/>
            <a:ext cx="3384376" cy="3744416"/>
            <a:chOff x="5148064" y="843558"/>
            <a:chExt cx="3384376" cy="3744416"/>
          </a:xfrm>
        </p:grpSpPr>
        <p:sp>
          <p:nvSpPr>
            <p:cNvPr id="6" name="Rechthoek 5"/>
            <p:cNvSpPr/>
            <p:nvPr/>
          </p:nvSpPr>
          <p:spPr>
            <a:xfrm>
              <a:off x="5148064" y="843558"/>
              <a:ext cx="3384376" cy="374441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5258429" y="915566"/>
              <a:ext cx="3146274" cy="4404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Website.nl</a:t>
              </a:r>
              <a:endParaRPr lang="nl-NL" dirty="0"/>
            </a:p>
          </p:txBody>
        </p:sp>
        <p:sp>
          <p:nvSpPr>
            <p:cNvPr id="27" name="Rechthoek 26"/>
            <p:cNvSpPr/>
            <p:nvPr/>
          </p:nvSpPr>
          <p:spPr>
            <a:xfrm>
              <a:off x="5258429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menu</a:t>
              </a:r>
              <a:endParaRPr lang="nl-NL" sz="900" dirty="0"/>
            </a:p>
          </p:txBody>
        </p:sp>
        <p:sp>
          <p:nvSpPr>
            <p:cNvPr id="28" name="Rechthoek 27"/>
            <p:cNvSpPr/>
            <p:nvPr/>
          </p:nvSpPr>
          <p:spPr>
            <a:xfrm>
              <a:off x="5648866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menu</a:t>
              </a:r>
              <a:endParaRPr lang="nl-NL" sz="900" dirty="0"/>
            </a:p>
          </p:txBody>
        </p:sp>
        <p:sp>
          <p:nvSpPr>
            <p:cNvPr id="29" name="Rechthoek 28"/>
            <p:cNvSpPr/>
            <p:nvPr/>
          </p:nvSpPr>
          <p:spPr>
            <a:xfrm>
              <a:off x="6042557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menu</a:t>
              </a:r>
              <a:endParaRPr lang="nl-NL" sz="900" dirty="0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6436248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menu</a:t>
              </a:r>
              <a:endParaRPr lang="nl-NL" sz="900" dirty="0"/>
            </a:p>
          </p:txBody>
        </p:sp>
        <p:sp>
          <p:nvSpPr>
            <p:cNvPr id="31" name="Rechthoek 30"/>
            <p:cNvSpPr/>
            <p:nvPr/>
          </p:nvSpPr>
          <p:spPr>
            <a:xfrm>
              <a:off x="6829939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menu</a:t>
              </a:r>
              <a:endParaRPr lang="nl-NL" sz="900" dirty="0"/>
            </a:p>
          </p:txBody>
        </p:sp>
        <p:sp>
          <p:nvSpPr>
            <p:cNvPr id="32" name="Rechthoek 31"/>
            <p:cNvSpPr/>
            <p:nvPr/>
          </p:nvSpPr>
          <p:spPr>
            <a:xfrm>
              <a:off x="7223630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menu</a:t>
              </a:r>
              <a:endParaRPr lang="nl-NL" sz="900" dirty="0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7617321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menu</a:t>
              </a:r>
              <a:endParaRPr lang="nl-NL" sz="900" dirty="0"/>
            </a:p>
          </p:txBody>
        </p:sp>
        <p:sp>
          <p:nvSpPr>
            <p:cNvPr id="34" name="Rechthoek 33"/>
            <p:cNvSpPr/>
            <p:nvPr/>
          </p:nvSpPr>
          <p:spPr>
            <a:xfrm>
              <a:off x="8011012" y="1355998"/>
              <a:ext cx="393691" cy="1356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err="1" smtClean="0"/>
                <a:t>Lp’s</a:t>
              </a:r>
              <a:endParaRPr lang="nl-NL" sz="900" dirty="0"/>
            </a:p>
          </p:txBody>
        </p:sp>
      </p:grpSp>
      <p:sp>
        <p:nvSpPr>
          <p:cNvPr id="2" name="Rechthoek 1"/>
          <p:cNvSpPr/>
          <p:nvPr/>
        </p:nvSpPr>
        <p:spPr>
          <a:xfrm>
            <a:off x="-36512" y="411510"/>
            <a:ext cx="9793088" cy="216024"/>
          </a:xfrm>
          <a:prstGeom prst="rect">
            <a:avLst/>
          </a:prstGeom>
          <a:solidFill>
            <a:schemeClr val="tx1"/>
          </a:solidFill>
          <a:ln>
            <a:solidFill>
              <a:srgbClr val="53D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53664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4644008" y="2061716"/>
            <a:ext cx="1201704" cy="1125365"/>
            <a:chOff x="4332589" y="2086188"/>
            <a:chExt cx="902670" cy="902670"/>
          </a:xfrm>
        </p:grpSpPr>
        <p:grpSp>
          <p:nvGrpSpPr>
            <p:cNvPr id="12" name="Groep 11"/>
            <p:cNvGrpSpPr/>
            <p:nvPr/>
          </p:nvGrpSpPr>
          <p:grpSpPr>
            <a:xfrm>
              <a:off x="4332589" y="2086188"/>
              <a:ext cx="902670" cy="902670"/>
              <a:chOff x="3506819" y="678934"/>
              <a:chExt cx="902670" cy="902670"/>
            </a:xfrm>
            <a:solidFill>
              <a:srgbClr val="00B0F0"/>
            </a:solidFill>
          </p:grpSpPr>
          <p:sp>
            <p:nvSpPr>
              <p:cNvPr id="15" name="Ovaal 14">
                <a:hlinkClick r:id="" action="ppaction://customshow?id=0&amp;return=true"/>
              </p:cNvPr>
              <p:cNvSpPr/>
              <p:nvPr/>
            </p:nvSpPr>
            <p:spPr>
              <a:xfrm>
                <a:off x="3506819" y="678934"/>
                <a:ext cx="902670" cy="90267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6" name="Ovaal 6">
                <a:hlinkClick r:id="" action="ppaction://customshow?id=0"/>
              </p:cNvPr>
              <p:cNvSpPr/>
              <p:nvPr/>
            </p:nvSpPr>
            <p:spPr>
              <a:xfrm>
                <a:off x="3639012" y="811127"/>
                <a:ext cx="638284" cy="6382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kern="1200" dirty="0" smtClean="0"/>
                  <a:t> </a:t>
                </a:r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dirty="0" smtClean="0"/>
              </a:p>
              <a:p>
                <a:pPr lvl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/>
                  <a:t>Module</a:t>
                </a:r>
                <a:endParaRPr lang="nl-NL" sz="1600" kern="1200" dirty="0"/>
              </a:p>
            </p:txBody>
          </p:sp>
        </p:grpSp>
        <p:pic>
          <p:nvPicPr>
            <p:cNvPr id="14" name="Picture 6" descr="http://2.bp.blogspot.com/-ZVxEkrY04Fs/U15D5uCL-xI/AAAAAAAAOdQ/pJ-Wc99LmPY/s1600/logo_col_874x288.png">
              <a:hlinkClick r:id="" action="ppaction://customshow?id=0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572" y="2338899"/>
              <a:ext cx="647973" cy="22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www.mkbwebpartner.nl/wp-content/uploads/2013/06/SEO-TSL-image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mkbwebpartner.nl/wp-content/uploads/2013/06/SEO-TSL-image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2659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mkbwebpartner.nl/wp-content/uploads/2013/06/SEO-TSL-image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1720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mkbwebpartner.nl/wp-content/uploads/2013/06/SEO-TSL-image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0781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mkbwebpartner.nl/wp-content/uploads/2013/06/SEO-TSL-image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9842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mkbwebpartner.nl/wp-content/uploads/2013/06/SEO-TSL-image-300x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8903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Rechte verbindingslijn 21"/>
          <p:cNvCxnSpPr/>
          <p:nvPr/>
        </p:nvCxnSpPr>
        <p:spPr>
          <a:xfrm flipV="1">
            <a:off x="1259632" y="2626688"/>
            <a:ext cx="360040" cy="1"/>
          </a:xfrm>
          <a:prstGeom prst="line">
            <a:avLst/>
          </a:prstGeom>
          <a:ln>
            <a:solidFill>
              <a:srgbClr val="00B0F0"/>
            </a:solidFill>
            <a:headEnd type="none"/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V="1">
            <a:off x="4148816" y="2626267"/>
            <a:ext cx="360040" cy="1"/>
          </a:xfrm>
          <a:prstGeom prst="line">
            <a:avLst/>
          </a:prstGeom>
          <a:ln>
            <a:solidFill>
              <a:srgbClr val="00B0F0"/>
            </a:solidFill>
            <a:headEnd type="none"/>
            <a:tailEnd type="triangle"/>
          </a:ln>
          <a:effectLst>
            <a:glow rad="266700">
              <a:srgbClr val="00B0F0">
                <a:alpha val="36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roomdiagram: Magnetische schijf 3"/>
          <p:cNvSpPr/>
          <p:nvPr/>
        </p:nvSpPr>
        <p:spPr>
          <a:xfrm>
            <a:off x="1835696" y="2866578"/>
            <a:ext cx="2088232" cy="1478626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 w="63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Tips &amp; Tricks</a:t>
            </a:r>
          </a:p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Algoritme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7026784" y="1554020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kia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dealer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alblasserdam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7026784" y="1689652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Kitter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Rotterdam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hthoek 37"/>
          <p:cNvSpPr/>
          <p:nvPr/>
        </p:nvSpPr>
        <p:spPr>
          <a:xfrm>
            <a:off x="7026784" y="1825284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Goedkope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stickers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7026784" y="1961778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Taart op maat laten maken</a:t>
            </a:r>
          </a:p>
        </p:txBody>
      </p:sp>
      <p:sp>
        <p:nvSpPr>
          <p:cNvPr id="40" name="Rechthoek 39"/>
          <p:cNvSpPr/>
          <p:nvPr/>
        </p:nvSpPr>
        <p:spPr>
          <a:xfrm>
            <a:off x="7026784" y="2098272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Onderhoudstips</a:t>
            </a:r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nl-NL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bladblazers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7026784" y="2234766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 Melanie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7026784" y="2371260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nl-N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Online applicatie op maat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026784" y="2507754"/>
            <a:ext cx="1342461" cy="13563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22bar</a:t>
            </a:r>
            <a:endParaRPr lang="nl-NL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Groep 43"/>
          <p:cNvGrpSpPr/>
          <p:nvPr/>
        </p:nvGrpSpPr>
        <p:grpSpPr>
          <a:xfrm>
            <a:off x="4067944" y="-164554"/>
            <a:ext cx="1088982" cy="1080120"/>
            <a:chOff x="4462572" y="2218381"/>
            <a:chExt cx="647973" cy="638284"/>
          </a:xfrm>
        </p:grpSpPr>
        <p:sp>
          <p:nvSpPr>
            <p:cNvPr id="48" name="Ovaal 6">
              <a:hlinkClick r:id="" action="ppaction://customshow?id=0"/>
            </p:cNvPr>
            <p:cNvSpPr/>
            <p:nvPr/>
          </p:nvSpPr>
          <p:spPr>
            <a:xfrm>
              <a:off x="4464785" y="2218381"/>
              <a:ext cx="638285" cy="6382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 smtClean="0"/>
                <a:t>Module</a:t>
              </a:r>
              <a:endParaRPr lang="nl-NL" sz="800" b="1" kern="1200" dirty="0"/>
            </a:p>
          </p:txBody>
        </p:sp>
        <p:pic>
          <p:nvPicPr>
            <p:cNvPr id="46" name="Picture 6" descr="http://2.bp.blogspot.com/-ZVxEkrY04Fs/U15D5uCL-xI/AAAAAAAAOdQ/pJ-Wc99LmPY/s1600/logo_col_874x288.png">
              <a:hlinkClick r:id="" action="ppaction://customshow?id=0&amp;return=tru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572" y="2338899"/>
              <a:ext cx="647973" cy="22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2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92" y="731970"/>
            <a:ext cx="3712056" cy="418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8458" r="2004" b="1605"/>
          <a:stretch/>
        </p:blipFill>
        <p:spPr bwMode="auto">
          <a:xfrm>
            <a:off x="611560" y="762444"/>
            <a:ext cx="3816424" cy="41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94" y="649268"/>
            <a:ext cx="4568073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-36512" y="411510"/>
            <a:ext cx="9793088" cy="216024"/>
          </a:xfrm>
          <a:prstGeom prst="rect">
            <a:avLst/>
          </a:prstGeom>
          <a:solidFill>
            <a:schemeClr val="tx1"/>
          </a:solidFill>
          <a:ln>
            <a:solidFill>
              <a:srgbClr val="53D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4067944" y="-164554"/>
            <a:ext cx="1088982" cy="1080120"/>
            <a:chOff x="4462572" y="2218381"/>
            <a:chExt cx="647973" cy="638284"/>
          </a:xfrm>
        </p:grpSpPr>
        <p:sp>
          <p:nvSpPr>
            <p:cNvPr id="15" name="Ovaal 6">
              <a:hlinkClick r:id="" action="ppaction://customshow?id=0"/>
            </p:cNvPr>
            <p:cNvSpPr/>
            <p:nvPr/>
          </p:nvSpPr>
          <p:spPr>
            <a:xfrm>
              <a:off x="4464785" y="2218381"/>
              <a:ext cx="638285" cy="6382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 smtClean="0"/>
                <a:t>Module</a:t>
              </a:r>
              <a:endParaRPr lang="nl-NL" sz="800" b="1" kern="1200" dirty="0"/>
            </a:p>
          </p:txBody>
        </p:sp>
        <p:pic>
          <p:nvPicPr>
            <p:cNvPr id="16" name="Picture 6" descr="http://2.bp.blogspot.com/-ZVxEkrY04Fs/U15D5uCL-xI/AAAAAAAAOdQ/pJ-Wc99LmPY/s1600/logo_col_874x288.png">
              <a:hlinkClick r:id="" action="ppaction://customshow?id=0&amp;return=tru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572" y="2338899"/>
              <a:ext cx="647973" cy="22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38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" descr="http://www.veryicon.com/icon/png/Business/Business%20V2/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14" y="1934696"/>
            <a:ext cx="527789" cy="3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1979712" y="2366988"/>
            <a:ext cx="1400623" cy="4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fgeronde rechthoek 7"/>
          <p:cNvSpPr/>
          <p:nvPr/>
        </p:nvSpPr>
        <p:spPr>
          <a:xfrm>
            <a:off x="373079" y="2022398"/>
            <a:ext cx="1426355" cy="69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Module</a:t>
            </a:r>
            <a:endParaRPr lang="nl-NL" dirty="0"/>
          </a:p>
        </p:txBody>
      </p:sp>
      <p:sp>
        <p:nvSpPr>
          <p:cNvPr id="51" name="Afgeronde rechthoek 50"/>
          <p:cNvSpPr/>
          <p:nvPr/>
        </p:nvSpPr>
        <p:spPr>
          <a:xfrm>
            <a:off x="3527884" y="21397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52" name="Titel 3"/>
          <p:cNvSpPr txBox="1">
            <a:spLocks/>
          </p:cNvSpPr>
          <p:nvPr/>
        </p:nvSpPr>
        <p:spPr>
          <a:xfrm>
            <a:off x="1839255" y="2139702"/>
            <a:ext cx="1541080" cy="227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400" dirty="0" smtClean="0"/>
              <a:t>Woordcombinatie</a:t>
            </a:r>
          </a:p>
        </p:txBody>
      </p:sp>
      <p:grpSp>
        <p:nvGrpSpPr>
          <p:cNvPr id="89" name="Groep 88"/>
          <p:cNvGrpSpPr/>
          <p:nvPr/>
        </p:nvGrpSpPr>
        <p:grpSpPr>
          <a:xfrm>
            <a:off x="7450168" y="2067069"/>
            <a:ext cx="1028544" cy="458070"/>
            <a:chOff x="5446285" y="4299942"/>
            <a:chExt cx="1028544" cy="458070"/>
          </a:xfrm>
        </p:grpSpPr>
        <p:pic>
          <p:nvPicPr>
            <p:cNvPr id="91" name="Picture 6" descr="http://aux.iconpedia.net/uploads/140884627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285" y="4299942"/>
              <a:ext cx="610760" cy="45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8" descr="http://www.veryicon.com/icon/png/Business/Business%20V2/woma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040" y="4309507"/>
              <a:ext cx="527789" cy="39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4" name="Rechte verbindingslijn met pijl 93"/>
          <p:cNvCxnSpPr/>
          <p:nvPr/>
        </p:nvCxnSpPr>
        <p:spPr>
          <a:xfrm>
            <a:off x="5713276" y="2464594"/>
            <a:ext cx="1183201" cy="2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el 3"/>
          <p:cNvSpPr txBox="1">
            <a:spLocks/>
          </p:cNvSpPr>
          <p:nvPr/>
        </p:nvSpPr>
        <p:spPr>
          <a:xfrm>
            <a:off x="5495854" y="2139702"/>
            <a:ext cx="1541080" cy="227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400" dirty="0" smtClean="0"/>
              <a:t>X-aantal bezoekers</a:t>
            </a:r>
          </a:p>
        </p:txBody>
      </p:sp>
      <p:sp>
        <p:nvSpPr>
          <p:cNvPr id="99" name="Afgeronde rechthoek 98"/>
          <p:cNvSpPr/>
          <p:nvPr/>
        </p:nvSpPr>
        <p:spPr>
          <a:xfrm>
            <a:off x="3680284" y="22921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100" name="Afgeronde rechthoek 99"/>
          <p:cNvSpPr/>
          <p:nvPr/>
        </p:nvSpPr>
        <p:spPr>
          <a:xfrm>
            <a:off x="3832684" y="24445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101" name="Afgeronde rechthoek 100"/>
          <p:cNvSpPr/>
          <p:nvPr/>
        </p:nvSpPr>
        <p:spPr>
          <a:xfrm>
            <a:off x="3985084" y="25969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102" name="Afgeronde rechthoek 101"/>
          <p:cNvSpPr/>
          <p:nvPr/>
        </p:nvSpPr>
        <p:spPr>
          <a:xfrm>
            <a:off x="4137484" y="27493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103" name="Afgeronde rechthoek 102"/>
          <p:cNvSpPr/>
          <p:nvPr/>
        </p:nvSpPr>
        <p:spPr>
          <a:xfrm>
            <a:off x="4289884" y="29017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104" name="Afgeronde rechthoek 103"/>
          <p:cNvSpPr/>
          <p:nvPr/>
        </p:nvSpPr>
        <p:spPr>
          <a:xfrm>
            <a:off x="4442284" y="30541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105" name="Afgeronde rechthoek 104"/>
          <p:cNvSpPr/>
          <p:nvPr/>
        </p:nvSpPr>
        <p:spPr>
          <a:xfrm>
            <a:off x="4594684" y="32065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sp>
        <p:nvSpPr>
          <p:cNvPr id="106" name="Afgeronde rechthoek 105"/>
          <p:cNvSpPr/>
          <p:nvPr/>
        </p:nvSpPr>
        <p:spPr>
          <a:xfrm>
            <a:off x="4747084" y="3358902"/>
            <a:ext cx="1728192" cy="41790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Geoptimaliseerde </a:t>
            </a:r>
            <a:endParaRPr lang="nl-N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thema pagina</a:t>
            </a:r>
            <a:endParaRPr lang="nl-NL" sz="1200" dirty="0"/>
          </a:p>
        </p:txBody>
      </p:sp>
      <p:pic>
        <p:nvPicPr>
          <p:cNvPr id="113" name="Picture 8" descr="http://www.veryicon.com/icon/png/Business/Business%20V2/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25" y="2339676"/>
            <a:ext cx="527789" cy="3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" descr="http://aux.iconpedia.net/uploads/14088462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03" y="2653452"/>
            <a:ext cx="610760" cy="4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8" descr="http://www.veryicon.com/icon/png/Business/Business%20V2/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33" y="2492076"/>
            <a:ext cx="527789" cy="3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http://aux.iconpedia.net/uploads/14088462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7042"/>
            <a:ext cx="610760" cy="4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" descr="http://aux.iconpedia.net/uploads/14088462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88" y="2855112"/>
            <a:ext cx="610760" cy="4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http://www.veryicon.com/icon/png/Business/Business%20V2/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68" y="2875732"/>
            <a:ext cx="527789" cy="3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http://aux.iconpedia.net/uploads/14088462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08" y="2938167"/>
            <a:ext cx="610760" cy="4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8" descr="http://www.veryicon.com/icon/png/Business/Business%20V2/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59" y="3119472"/>
            <a:ext cx="527789" cy="3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http://aux.iconpedia.net/uploads/14088462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04" y="3243570"/>
            <a:ext cx="610760" cy="4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6" descr="http://www.bazaardesigns.com/wp-content/uploads/shopping-cart-and-basket-icon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r="3327" b="65351"/>
          <a:stretch/>
        </p:blipFill>
        <p:spPr bwMode="auto">
          <a:xfrm>
            <a:off x="7823440" y="4677168"/>
            <a:ext cx="326800" cy="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JL-OMLAAG 8"/>
          <p:cNvSpPr/>
          <p:nvPr/>
        </p:nvSpPr>
        <p:spPr>
          <a:xfrm>
            <a:off x="7862208" y="3867894"/>
            <a:ext cx="288032" cy="379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4" name="Picture 6" descr="http://www.bazaardesigns.com/wp-content/uploads/shopping-cart-and-basket-icon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r="3327" b="65351"/>
          <a:stretch/>
        </p:blipFill>
        <p:spPr bwMode="auto">
          <a:xfrm>
            <a:off x="6683281" y="4686863"/>
            <a:ext cx="326800" cy="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6" descr="http://www.bazaardesigns.com/wp-content/uploads/shopping-cart-and-basket-icon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r="3327" b="65351"/>
          <a:stretch/>
        </p:blipFill>
        <p:spPr bwMode="auto">
          <a:xfrm>
            <a:off x="7036934" y="4686863"/>
            <a:ext cx="326800" cy="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6" descr="http://www.bazaardesigns.com/wp-content/uploads/shopping-cart-and-basket-icon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r="3327" b="65351"/>
          <a:stretch/>
        </p:blipFill>
        <p:spPr bwMode="auto">
          <a:xfrm>
            <a:off x="7428748" y="4677168"/>
            <a:ext cx="326800" cy="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6" descr="http://www.bazaardesigns.com/wp-content/uploads/shopping-cart-and-basket-icon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r="3327" b="65351"/>
          <a:stretch/>
        </p:blipFill>
        <p:spPr bwMode="auto">
          <a:xfrm>
            <a:off x="8232060" y="4672562"/>
            <a:ext cx="326800" cy="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http://www.bazaardesigns.com/wp-content/uploads/shopping-cart-and-basket-icons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2" r="3327" b="65351"/>
          <a:stretch/>
        </p:blipFill>
        <p:spPr bwMode="auto">
          <a:xfrm>
            <a:off x="8604448" y="4677168"/>
            <a:ext cx="326800" cy="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hthoek 40"/>
          <p:cNvSpPr/>
          <p:nvPr/>
        </p:nvSpPr>
        <p:spPr>
          <a:xfrm>
            <a:off x="-36512" y="411510"/>
            <a:ext cx="9793088" cy="216024"/>
          </a:xfrm>
          <a:prstGeom prst="rect">
            <a:avLst/>
          </a:prstGeom>
          <a:solidFill>
            <a:schemeClr val="tx1"/>
          </a:solidFill>
          <a:ln>
            <a:solidFill>
              <a:srgbClr val="53D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3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ep 43"/>
          <p:cNvGrpSpPr/>
          <p:nvPr/>
        </p:nvGrpSpPr>
        <p:grpSpPr>
          <a:xfrm>
            <a:off x="4067944" y="-164554"/>
            <a:ext cx="1088982" cy="1080120"/>
            <a:chOff x="4462572" y="2218381"/>
            <a:chExt cx="647973" cy="638284"/>
          </a:xfrm>
        </p:grpSpPr>
        <p:sp>
          <p:nvSpPr>
            <p:cNvPr id="45" name="Ovaal 6">
              <a:hlinkClick r:id="" action="ppaction://customshow?id=0"/>
            </p:cNvPr>
            <p:cNvSpPr/>
            <p:nvPr/>
          </p:nvSpPr>
          <p:spPr>
            <a:xfrm>
              <a:off x="4464785" y="2218381"/>
              <a:ext cx="638285" cy="63828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/>
                <a:t>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b="1" dirty="0" smtClean="0"/>
                <a:t>Module</a:t>
              </a:r>
              <a:endParaRPr lang="nl-NL" sz="800" b="1" kern="1200" dirty="0"/>
            </a:p>
          </p:txBody>
        </p:sp>
        <p:pic>
          <p:nvPicPr>
            <p:cNvPr id="46" name="Picture 6" descr="http://2.bp.blogspot.com/-ZVxEkrY04Fs/U15D5uCL-xI/AAAAAAAAOdQ/pJ-Wc99LmPY/s1600/logo_col_874x288.png">
              <a:hlinkClick r:id="" action="ppaction://customshow?id=0&amp;return=tru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572" y="2338899"/>
              <a:ext cx="647973" cy="222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70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52" grpId="0"/>
      <p:bldP spid="95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15816" y="1203598"/>
            <a:ext cx="546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pperplate Gothic Light" panose="020E0507020206020404" pitchFamily="34" charset="0"/>
              </a:rPr>
              <a:t>Communication Cockpit</a:t>
            </a:r>
            <a:endParaRPr lang="nl-NL" sz="3200" b="1" dirty="0">
              <a:solidFill>
                <a:schemeClr val="accent6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86155" y="1923678"/>
            <a:ext cx="6502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pperplate Gothic Light" panose="020E0507020206020404" pitchFamily="34" charset="0"/>
              </a:rPr>
              <a:t>Multiply your marketing results</a:t>
            </a:r>
            <a:endParaRPr lang="nl-NL" sz="2800" dirty="0">
              <a:solidFill>
                <a:schemeClr val="accent6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kstvak 105"/>
          <p:cNvSpPr txBox="1"/>
          <p:nvPr/>
        </p:nvSpPr>
        <p:spPr>
          <a:xfrm>
            <a:off x="2420459" y="1707654"/>
            <a:ext cx="4524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ll MT" panose="02020503060305020303" pitchFamily="18" charset="0"/>
              </a:rPr>
              <a:t>Marketing Funnel</a:t>
            </a:r>
            <a:endParaRPr lang="nl-NL" sz="4400" dirty="0">
              <a:latin typeface="Bell MT" panose="02020503060305020303" pitchFamily="18" charset="0"/>
            </a:endParaRPr>
          </a:p>
        </p:txBody>
      </p:sp>
      <p:pic>
        <p:nvPicPr>
          <p:cNvPr id="6" name="Picture 2" descr="\\intermix-server\Gedeelde mappen\Organisatie\Huisstijl\logo\logo_blauw\logo m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80"/>
            <a:ext cx="2088232" cy="3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echte verbindingslijn 15"/>
          <p:cNvCxnSpPr/>
          <p:nvPr/>
        </p:nvCxnSpPr>
        <p:spPr>
          <a:xfrm flipV="1">
            <a:off x="971600" y="843558"/>
            <a:ext cx="691276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971600" y="3285480"/>
            <a:ext cx="6840760" cy="171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/>
          <p:cNvSpPr/>
          <p:nvPr/>
        </p:nvSpPr>
        <p:spPr>
          <a:xfrm>
            <a:off x="2145432" y="3084562"/>
            <a:ext cx="50304" cy="503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5004476" y="1873374"/>
            <a:ext cx="863668" cy="2404864"/>
            <a:chOff x="5004476" y="1873374"/>
            <a:chExt cx="863668" cy="2404864"/>
          </a:xfrm>
        </p:grpSpPr>
        <p:sp>
          <p:nvSpPr>
            <p:cNvPr id="26" name="Ovaal 25"/>
            <p:cNvSpPr/>
            <p:nvPr/>
          </p:nvSpPr>
          <p:spPr>
            <a:xfrm>
              <a:off x="5817840" y="4227934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5004476" y="1873374"/>
              <a:ext cx="409916" cy="2044824"/>
              <a:chOff x="5004476" y="1873374"/>
              <a:chExt cx="409916" cy="2044824"/>
            </a:xfrm>
          </p:grpSpPr>
          <p:sp>
            <p:nvSpPr>
              <p:cNvPr id="12" name="Ovaal 11"/>
              <p:cNvSpPr/>
              <p:nvPr/>
            </p:nvSpPr>
            <p:spPr>
              <a:xfrm>
                <a:off x="5004476" y="2373642"/>
                <a:ext cx="50304" cy="503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/>
              <p:cNvSpPr/>
              <p:nvPr/>
            </p:nvSpPr>
            <p:spPr>
              <a:xfrm>
                <a:off x="5364088" y="3147814"/>
                <a:ext cx="50304" cy="503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Ovaal 13"/>
              <p:cNvSpPr/>
              <p:nvPr/>
            </p:nvSpPr>
            <p:spPr>
              <a:xfrm>
                <a:off x="5313784" y="1873374"/>
                <a:ext cx="50304" cy="503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1" name="Ovaal 40"/>
              <p:cNvSpPr/>
              <p:nvPr/>
            </p:nvSpPr>
            <p:spPr>
              <a:xfrm>
                <a:off x="5169768" y="3867894"/>
                <a:ext cx="50304" cy="503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rgbClr val="FFC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8" name="Ovaal 47"/>
          <p:cNvSpPr/>
          <p:nvPr/>
        </p:nvSpPr>
        <p:spPr>
          <a:xfrm>
            <a:off x="1427560" y="2718668"/>
            <a:ext cx="50304" cy="503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/>
          <p:cNvGrpSpPr/>
          <p:nvPr/>
        </p:nvGrpSpPr>
        <p:grpSpPr>
          <a:xfrm>
            <a:off x="3022347" y="1995686"/>
            <a:ext cx="1383933" cy="1872208"/>
            <a:chOff x="3022347" y="1995686"/>
            <a:chExt cx="1383933" cy="1872208"/>
          </a:xfrm>
        </p:grpSpPr>
        <p:sp>
          <p:nvSpPr>
            <p:cNvPr id="7" name="Ovaal 6"/>
            <p:cNvSpPr/>
            <p:nvPr/>
          </p:nvSpPr>
          <p:spPr>
            <a:xfrm>
              <a:off x="4355976" y="1995686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4211960" y="2982094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/>
            <p:cNvSpPr/>
            <p:nvPr/>
          </p:nvSpPr>
          <p:spPr>
            <a:xfrm>
              <a:off x="4089648" y="381759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Ovaal 50"/>
            <p:cNvSpPr/>
            <p:nvPr/>
          </p:nvSpPr>
          <p:spPr>
            <a:xfrm>
              <a:off x="3022347" y="2452886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58" name="Rechte verbindingslijn met pijl 57"/>
          <p:cNvCxnSpPr/>
          <p:nvPr/>
        </p:nvCxnSpPr>
        <p:spPr>
          <a:xfrm flipH="1">
            <a:off x="5723820" y="1006677"/>
            <a:ext cx="727360" cy="16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flipH="1">
            <a:off x="3738116" y="1539086"/>
            <a:ext cx="524148" cy="117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 flipH="1">
            <a:off x="1434660" y="2188993"/>
            <a:ext cx="507505" cy="15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Groep 1"/>
          <p:cNvGrpSpPr/>
          <p:nvPr/>
        </p:nvGrpSpPr>
        <p:grpSpPr>
          <a:xfrm>
            <a:off x="5879058" y="1276619"/>
            <a:ext cx="2712070" cy="3364094"/>
            <a:chOff x="5879058" y="1276619"/>
            <a:chExt cx="2712070" cy="3364094"/>
          </a:xfrm>
        </p:grpSpPr>
        <p:sp>
          <p:nvSpPr>
            <p:cNvPr id="8" name="Ovaal 7"/>
            <p:cNvSpPr/>
            <p:nvPr/>
          </p:nvSpPr>
          <p:spPr>
            <a:xfrm>
              <a:off x="7283152" y="1970534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7165615" y="1568964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/>
            <p:cNvSpPr/>
            <p:nvPr/>
          </p:nvSpPr>
          <p:spPr>
            <a:xfrm>
              <a:off x="8053536" y="234883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/>
            <p:cNvSpPr/>
            <p:nvPr/>
          </p:nvSpPr>
          <p:spPr>
            <a:xfrm>
              <a:off x="6660232" y="2831182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/>
            <p:nvPr/>
          </p:nvSpPr>
          <p:spPr>
            <a:xfrm>
              <a:off x="8215808" y="328548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/>
            <p:nvPr/>
          </p:nvSpPr>
          <p:spPr>
            <a:xfrm>
              <a:off x="7686964" y="250214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/>
            <p:nvPr/>
          </p:nvSpPr>
          <p:spPr>
            <a:xfrm>
              <a:off x="5879058" y="2148086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/>
            <p:nvPr/>
          </p:nvSpPr>
          <p:spPr>
            <a:xfrm>
              <a:off x="7884740" y="173669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/>
            <p:cNvSpPr/>
            <p:nvPr/>
          </p:nvSpPr>
          <p:spPr>
            <a:xfrm>
              <a:off x="7136147" y="3614762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al 26"/>
            <p:cNvSpPr/>
            <p:nvPr/>
          </p:nvSpPr>
          <p:spPr>
            <a:xfrm>
              <a:off x="7864524" y="328548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al 27"/>
            <p:cNvSpPr/>
            <p:nvPr/>
          </p:nvSpPr>
          <p:spPr>
            <a:xfrm>
              <a:off x="7524328" y="3075806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/>
            <p:cNvSpPr/>
            <p:nvPr/>
          </p:nvSpPr>
          <p:spPr>
            <a:xfrm>
              <a:off x="8388424" y="185167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/>
            <p:nvPr/>
          </p:nvSpPr>
          <p:spPr>
            <a:xfrm>
              <a:off x="7668344" y="136931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/>
            <p:nvPr/>
          </p:nvSpPr>
          <p:spPr>
            <a:xfrm>
              <a:off x="6876256" y="201739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/>
            <p:nvPr/>
          </p:nvSpPr>
          <p:spPr>
            <a:xfrm>
              <a:off x="6944816" y="2451844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/>
            <p:cNvSpPr/>
            <p:nvPr/>
          </p:nvSpPr>
          <p:spPr>
            <a:xfrm>
              <a:off x="6393904" y="149163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7978080" y="4465662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>
              <a:off x="8266112" y="372387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/>
            <p:nvPr/>
          </p:nvSpPr>
          <p:spPr>
            <a:xfrm>
              <a:off x="7488510" y="427823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/>
            <p:cNvSpPr/>
            <p:nvPr/>
          </p:nvSpPr>
          <p:spPr>
            <a:xfrm>
              <a:off x="7020272" y="314282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2" name="Ovaal 41"/>
            <p:cNvSpPr/>
            <p:nvPr/>
          </p:nvSpPr>
          <p:spPr>
            <a:xfrm>
              <a:off x="6012160" y="365187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Ovaal 42"/>
            <p:cNvSpPr/>
            <p:nvPr/>
          </p:nvSpPr>
          <p:spPr>
            <a:xfrm>
              <a:off x="6529793" y="319479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Ovaal 43"/>
            <p:cNvSpPr/>
            <p:nvPr/>
          </p:nvSpPr>
          <p:spPr>
            <a:xfrm>
              <a:off x="6995120" y="4303390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5" name="Ovaal 44"/>
            <p:cNvSpPr/>
            <p:nvPr/>
          </p:nvSpPr>
          <p:spPr>
            <a:xfrm>
              <a:off x="7308304" y="254659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6" name="Ovaal 45"/>
            <p:cNvSpPr/>
            <p:nvPr/>
          </p:nvSpPr>
          <p:spPr>
            <a:xfrm>
              <a:off x="8110686" y="1276619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Ovaal 46"/>
            <p:cNvSpPr/>
            <p:nvPr/>
          </p:nvSpPr>
          <p:spPr>
            <a:xfrm>
              <a:off x="8028384" y="2850356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9" name="Ovaal 48"/>
            <p:cNvSpPr/>
            <p:nvPr/>
          </p:nvSpPr>
          <p:spPr>
            <a:xfrm>
              <a:off x="7634800" y="3698726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Ovaal 49"/>
            <p:cNvSpPr/>
            <p:nvPr/>
          </p:nvSpPr>
          <p:spPr>
            <a:xfrm>
              <a:off x="7665814" y="2120652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Ovaal 65"/>
            <p:cNvSpPr/>
            <p:nvPr/>
          </p:nvSpPr>
          <p:spPr>
            <a:xfrm>
              <a:off x="7435552" y="2257553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Ovaal 66"/>
            <p:cNvSpPr/>
            <p:nvPr/>
          </p:nvSpPr>
          <p:spPr>
            <a:xfrm>
              <a:off x="7318015" y="1855983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8" name="Ovaal 67"/>
            <p:cNvSpPr/>
            <p:nvPr/>
          </p:nvSpPr>
          <p:spPr>
            <a:xfrm>
              <a:off x="8205936" y="2635849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Ovaal 68"/>
            <p:cNvSpPr/>
            <p:nvPr/>
          </p:nvSpPr>
          <p:spPr>
            <a:xfrm>
              <a:off x="8368208" y="3572499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/>
            <p:cNvSpPr/>
            <p:nvPr/>
          </p:nvSpPr>
          <p:spPr>
            <a:xfrm>
              <a:off x="7839364" y="2789167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/>
            <p:cNvSpPr/>
            <p:nvPr/>
          </p:nvSpPr>
          <p:spPr>
            <a:xfrm>
              <a:off x="8037140" y="2023717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2" name="Ovaal 71"/>
            <p:cNvSpPr/>
            <p:nvPr/>
          </p:nvSpPr>
          <p:spPr>
            <a:xfrm>
              <a:off x="7288547" y="3901781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/>
            <p:cNvSpPr/>
            <p:nvPr/>
          </p:nvSpPr>
          <p:spPr>
            <a:xfrm>
              <a:off x="8016924" y="3572499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4" name="Ovaal 73"/>
            <p:cNvSpPr/>
            <p:nvPr/>
          </p:nvSpPr>
          <p:spPr>
            <a:xfrm>
              <a:off x="7676728" y="3362825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5" name="Ovaal 74"/>
            <p:cNvSpPr/>
            <p:nvPr/>
          </p:nvSpPr>
          <p:spPr>
            <a:xfrm>
              <a:off x="8540824" y="2138689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Ovaal 75"/>
            <p:cNvSpPr/>
            <p:nvPr/>
          </p:nvSpPr>
          <p:spPr>
            <a:xfrm>
              <a:off x="7596336" y="1656337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Ovaal 76"/>
            <p:cNvSpPr/>
            <p:nvPr/>
          </p:nvSpPr>
          <p:spPr>
            <a:xfrm>
              <a:off x="7028656" y="2304409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8" name="Ovaal 77"/>
            <p:cNvSpPr/>
            <p:nvPr/>
          </p:nvSpPr>
          <p:spPr>
            <a:xfrm>
              <a:off x="7097216" y="2738863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Ovaal 78"/>
            <p:cNvSpPr/>
            <p:nvPr/>
          </p:nvSpPr>
          <p:spPr>
            <a:xfrm>
              <a:off x="8418512" y="4010897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0" name="Ovaal 79"/>
            <p:cNvSpPr/>
            <p:nvPr/>
          </p:nvSpPr>
          <p:spPr>
            <a:xfrm>
              <a:off x="7640910" y="4565257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1" name="Ovaal 80"/>
            <p:cNvSpPr/>
            <p:nvPr/>
          </p:nvSpPr>
          <p:spPr>
            <a:xfrm>
              <a:off x="7172672" y="3429847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Ovaal 81"/>
            <p:cNvSpPr/>
            <p:nvPr/>
          </p:nvSpPr>
          <p:spPr>
            <a:xfrm>
              <a:off x="7147520" y="4590409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al 82"/>
            <p:cNvSpPr/>
            <p:nvPr/>
          </p:nvSpPr>
          <p:spPr>
            <a:xfrm>
              <a:off x="7460704" y="2833617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al 83"/>
            <p:cNvSpPr/>
            <p:nvPr/>
          </p:nvSpPr>
          <p:spPr>
            <a:xfrm>
              <a:off x="8263086" y="1563638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al 84"/>
            <p:cNvSpPr/>
            <p:nvPr/>
          </p:nvSpPr>
          <p:spPr>
            <a:xfrm>
              <a:off x="8180784" y="3137375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al 85"/>
            <p:cNvSpPr/>
            <p:nvPr/>
          </p:nvSpPr>
          <p:spPr>
            <a:xfrm>
              <a:off x="7787200" y="3985745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al 86"/>
            <p:cNvSpPr/>
            <p:nvPr/>
          </p:nvSpPr>
          <p:spPr>
            <a:xfrm>
              <a:off x="7818214" y="2407671"/>
              <a:ext cx="50304" cy="503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4" name="Afgeronde rechthoek 93"/>
          <p:cNvSpPr/>
          <p:nvPr/>
        </p:nvSpPr>
        <p:spPr>
          <a:xfrm>
            <a:off x="4452457" y="2569633"/>
            <a:ext cx="1363953" cy="5977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*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Direct mail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*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SMS marketing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95" name="Afgeronde rechthoek 94"/>
          <p:cNvSpPr/>
          <p:nvPr/>
        </p:nvSpPr>
        <p:spPr>
          <a:xfrm>
            <a:off x="2195736" y="2571750"/>
            <a:ext cx="1363953" cy="5977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Persoonlijke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Benadering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07" name="Wolkvormige toelichting 106"/>
          <p:cNvSpPr/>
          <p:nvPr/>
        </p:nvSpPr>
        <p:spPr>
          <a:xfrm rot="940059">
            <a:off x="8496371" y="2590657"/>
            <a:ext cx="333712" cy="249989"/>
          </a:xfrm>
          <a:prstGeom prst="cloudCallout">
            <a:avLst>
              <a:gd name="adj1" fmla="val -72982"/>
              <a:gd name="adj2" fmla="val 17172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ha</a:t>
            </a:r>
            <a:endParaRPr lang="nl-NL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241711" cy="9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88" y="1091535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Afgeronde rechthoek 92"/>
          <p:cNvSpPr/>
          <p:nvPr/>
        </p:nvSpPr>
        <p:spPr>
          <a:xfrm>
            <a:off x="6944816" y="2478038"/>
            <a:ext cx="1354216" cy="5977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* Social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Media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</a:t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*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Nieuwsbrieven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00" y="943825"/>
            <a:ext cx="9699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92" y="768071"/>
            <a:ext cx="1536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80" y="1474816"/>
            <a:ext cx="6096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58334"/>
            <a:ext cx="17002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2120"/>
            <a:ext cx="9747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erez\Desktop\Afbeelding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53" y="601705"/>
            <a:ext cx="847725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rez\Desktop\Afbeelding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34" y="1619753"/>
            <a:ext cx="68262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8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6" grpId="1"/>
      <p:bldP spid="39" grpId="0" animBg="1"/>
      <p:bldP spid="48" grpId="0" animBg="1"/>
      <p:bldP spid="94" grpId="0" animBg="1"/>
      <p:bldP spid="95" grpId="0" animBg="1"/>
      <p:bldP spid="107" grpId="0" animBg="1"/>
      <p:bldP spid="9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414</Words>
  <Application>Microsoft Office PowerPoint</Application>
  <PresentationFormat>Diavoorstelling (16:9)</PresentationFormat>
  <Paragraphs>203</Paragraphs>
  <Slides>14</Slides>
  <Notes>1</Notes>
  <HiddenSlides>10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  <vt:variant>
        <vt:lpstr>Aangepaste voorstellingen</vt:lpstr>
      </vt:variant>
      <vt:variant>
        <vt:i4>4</vt:i4>
      </vt:variant>
    </vt:vector>
  </HeadingPairs>
  <TitlesOfParts>
    <vt:vector size="1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Conversie Cockpit</vt:lpstr>
      <vt:lpstr>Google module</vt:lpstr>
      <vt:lpstr>Communicatie Cockpit</vt:lpstr>
      <vt:lpstr>Conversie Cockpit</vt:lpstr>
      <vt:lpstr>Strategische allianties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Marketing</dc:title>
  <dc:creator>perez</dc:creator>
  <cp:lastModifiedBy>Perez</cp:lastModifiedBy>
  <cp:revision>218</cp:revision>
  <dcterms:created xsi:type="dcterms:W3CDTF">2012-09-21T08:50:00Z</dcterms:created>
  <dcterms:modified xsi:type="dcterms:W3CDTF">2015-06-29T07:34:59Z</dcterms:modified>
</cp:coreProperties>
</file>